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7" r:id="rId2"/>
    <p:sldId id="256" r:id="rId3"/>
    <p:sldId id="258" r:id="rId4"/>
    <p:sldId id="259" r:id="rId5"/>
    <p:sldId id="260" r:id="rId6"/>
    <p:sldId id="261" r:id="rId7"/>
    <p:sldId id="262" r:id="rId8"/>
    <p:sldId id="263" r:id="rId9"/>
    <p:sldId id="264" r:id="rId10"/>
    <p:sldId id="269" r:id="rId11"/>
    <p:sldId id="295" r:id="rId12"/>
    <p:sldId id="270" r:id="rId13"/>
    <p:sldId id="272" r:id="rId14"/>
    <p:sldId id="288" r:id="rId15"/>
    <p:sldId id="289" r:id="rId16"/>
    <p:sldId id="275" r:id="rId17"/>
    <p:sldId id="281" r:id="rId18"/>
    <p:sldId id="282" r:id="rId19"/>
    <p:sldId id="280" r:id="rId20"/>
    <p:sldId id="277" r:id="rId21"/>
    <p:sldId id="279" r:id="rId22"/>
    <p:sldId id="276" r:id="rId23"/>
    <p:sldId id="278" r:id="rId24"/>
    <p:sldId id="287" r:id="rId25"/>
    <p:sldId id="283" r:id="rId26"/>
    <p:sldId id="284" r:id="rId27"/>
    <p:sldId id="285" r:id="rId28"/>
    <p:sldId id="273" r:id="rId29"/>
    <p:sldId id="286" r:id="rId30"/>
    <p:sldId id="274" r:id="rId31"/>
    <p:sldId id="291" r:id="rId32"/>
    <p:sldId id="290" r:id="rId33"/>
    <p:sldId id="293" r:id="rId34"/>
    <p:sldId id="292" r:id="rId35"/>
    <p:sldId id="271" r:id="rId36"/>
    <p:sldId id="294" r:id="rId37"/>
  </p:sldIdLst>
  <p:sldSz cx="14630400" cy="8229600"/>
  <p:notesSz cx="8229600" cy="14630400"/>
  <p:embeddedFontLst>
    <p:embeddedFont>
      <p:font typeface="Roboto" panose="02000000000000000000" pitchFamily="2" charset="0"/>
      <p:regular r:id="rId39"/>
      <p:bold r:id="rId40"/>
      <p:italic r:id="rId41"/>
      <p:boldItalic r:id="rId42"/>
    </p:embeddedFont>
    <p:embeddedFont>
      <p:font typeface="Saira"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10"/>
  </p:normalViewPr>
  <p:slideViewPr>
    <p:cSldViewPr snapToGrid="0" snapToObjects="1">
      <p:cViewPr varScale="1">
        <p:scale>
          <a:sx n="89" d="100"/>
          <a:sy n="89" d="100"/>
        </p:scale>
        <p:origin x="92"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132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6268"/>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08478"/>
            <a:ext cx="569583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Fantastic 4: Our Team</a:t>
            </a:r>
            <a:endParaRPr lang="en-US" sz="4450" dirty="0"/>
          </a:p>
        </p:txBody>
      </p:sp>
      <p:sp>
        <p:nvSpPr>
          <p:cNvPr id="3" name="Text 1"/>
          <p:cNvSpPr/>
          <p:nvPr/>
        </p:nvSpPr>
        <p:spPr>
          <a:xfrm>
            <a:off x="793790" y="327088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Our team, Fantastic 4, is dedicated to developing a reliable and innovative gas detection system. We have combined our expertise in electronics, software, and chemistry to create a solution that can effectively identify and measure different gases.</a:t>
            </a:r>
            <a:endParaRPr lang="en-US" sz="1750" dirty="0"/>
          </a:p>
        </p:txBody>
      </p:sp>
      <p:sp>
        <p:nvSpPr>
          <p:cNvPr id="4" name="Text 2"/>
          <p:cNvSpPr/>
          <p:nvPr/>
        </p:nvSpPr>
        <p:spPr>
          <a:xfrm>
            <a:off x="793790" y="44786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Swam Singla  </a:t>
            </a:r>
            <a:endParaRPr lang="en-US" sz="2200" dirty="0"/>
          </a:p>
        </p:txBody>
      </p:sp>
      <p:sp>
        <p:nvSpPr>
          <p:cNvPr id="5" name="Text 3"/>
          <p:cNvSpPr/>
          <p:nvPr/>
        </p:nvSpPr>
        <p:spPr>
          <a:xfrm>
            <a:off x="793790" y="5059799"/>
            <a:ext cx="2845594" cy="290274"/>
          </a:xfrm>
          <a:prstGeom prst="rect">
            <a:avLst/>
          </a:prstGeom>
          <a:noFill/>
          <a:ln/>
        </p:spPr>
        <p:txBody>
          <a:bodyPr wrap="none" lIns="0" tIns="0" rIns="0" bIns="0" rtlCol="0" anchor="t"/>
          <a:lstStyle/>
          <a:p>
            <a:pPr marL="0" indent="0">
              <a:lnSpc>
                <a:spcPts val="2250"/>
              </a:lnSpc>
              <a:buNone/>
            </a:pPr>
            <a:endParaRPr lang="en-US" sz="1400" dirty="0"/>
          </a:p>
        </p:txBody>
      </p:sp>
      <p:sp>
        <p:nvSpPr>
          <p:cNvPr id="6" name="Text 4"/>
          <p:cNvSpPr/>
          <p:nvPr/>
        </p:nvSpPr>
        <p:spPr>
          <a:xfrm>
            <a:off x="4200406" y="44786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Shubham Goel</a:t>
            </a:r>
            <a:endParaRPr lang="en-US" sz="2200" dirty="0"/>
          </a:p>
        </p:txBody>
      </p:sp>
      <p:sp>
        <p:nvSpPr>
          <p:cNvPr id="7" name="Text 5"/>
          <p:cNvSpPr/>
          <p:nvPr/>
        </p:nvSpPr>
        <p:spPr>
          <a:xfrm>
            <a:off x="4200406" y="5059799"/>
            <a:ext cx="2845594" cy="290274"/>
          </a:xfrm>
          <a:prstGeom prst="rect">
            <a:avLst/>
          </a:prstGeom>
          <a:noFill/>
          <a:ln/>
        </p:spPr>
        <p:txBody>
          <a:bodyPr wrap="none" lIns="0" tIns="0" rIns="0" bIns="0" rtlCol="0" anchor="t"/>
          <a:lstStyle/>
          <a:p>
            <a:pPr marL="0" indent="0">
              <a:lnSpc>
                <a:spcPts val="2250"/>
              </a:lnSpc>
              <a:buNone/>
            </a:pPr>
            <a:endParaRPr lang="en-US" sz="1400" dirty="0"/>
          </a:p>
        </p:txBody>
      </p:sp>
      <p:sp>
        <p:nvSpPr>
          <p:cNvPr id="8" name="Text 6"/>
          <p:cNvSpPr/>
          <p:nvPr/>
        </p:nvSpPr>
        <p:spPr>
          <a:xfrm>
            <a:off x="7607022" y="44786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Inesh Dheer </a:t>
            </a:r>
            <a:endParaRPr lang="en-US" sz="2200" dirty="0"/>
          </a:p>
        </p:txBody>
      </p:sp>
      <p:sp>
        <p:nvSpPr>
          <p:cNvPr id="9" name="Text 7"/>
          <p:cNvSpPr/>
          <p:nvPr/>
        </p:nvSpPr>
        <p:spPr>
          <a:xfrm>
            <a:off x="7607022" y="5059799"/>
            <a:ext cx="2845594" cy="290274"/>
          </a:xfrm>
          <a:prstGeom prst="rect">
            <a:avLst/>
          </a:prstGeom>
          <a:noFill/>
          <a:ln/>
        </p:spPr>
        <p:txBody>
          <a:bodyPr wrap="none" lIns="0" tIns="0" rIns="0" bIns="0" rtlCol="0" anchor="t"/>
          <a:lstStyle/>
          <a:p>
            <a:pPr marL="0" indent="0">
              <a:lnSpc>
                <a:spcPts val="2250"/>
              </a:lnSpc>
              <a:buNone/>
            </a:pPr>
            <a:endParaRPr lang="en-US" sz="1400" dirty="0"/>
          </a:p>
        </p:txBody>
      </p:sp>
      <p:sp>
        <p:nvSpPr>
          <p:cNvPr id="10" name="Text 8"/>
          <p:cNvSpPr/>
          <p:nvPr/>
        </p:nvSpPr>
        <p:spPr>
          <a:xfrm>
            <a:off x="11013638" y="44786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pitchFamily="34" charset="0"/>
                <a:ea typeface="Saira" pitchFamily="34" charset="-122"/>
                <a:cs typeface="Saira" pitchFamily="34" charset="-120"/>
              </a:rPr>
              <a:t>Shreyas Mehta</a:t>
            </a:r>
            <a:r>
              <a:rPr lang="en-US" sz="2200" b="1" dirty="0">
                <a:solidFill>
                  <a:srgbClr val="FFFFFF"/>
                </a:solidFill>
                <a:latin typeface="Saira" pitchFamily="34" charset="0"/>
                <a:ea typeface="Saira" pitchFamily="34" charset="-122"/>
                <a:cs typeface="Saira" pitchFamily="34" charset="-120"/>
              </a:rPr>
              <a:t> </a:t>
            </a:r>
            <a:endParaRPr lang="en-US" sz="2200" dirty="0"/>
          </a:p>
        </p:txBody>
      </p:sp>
      <p:sp>
        <p:nvSpPr>
          <p:cNvPr id="11" name="Text 9"/>
          <p:cNvSpPr/>
          <p:nvPr/>
        </p:nvSpPr>
        <p:spPr>
          <a:xfrm>
            <a:off x="11013638" y="5059799"/>
            <a:ext cx="2845594" cy="290274"/>
          </a:xfrm>
          <a:prstGeom prst="rect">
            <a:avLst/>
          </a:prstGeom>
          <a:noFill/>
          <a:ln/>
        </p:spPr>
        <p:txBody>
          <a:bodyPr wrap="none" lIns="0" tIns="0" rIns="0" bIns="0" rtlCol="0" anchor="t"/>
          <a:lstStyle/>
          <a:p>
            <a:pPr marL="0" indent="0">
              <a:lnSpc>
                <a:spcPts val="2250"/>
              </a:lnSpc>
              <a:buNone/>
            </a:pPr>
            <a:endParaRPr lang="en-US" sz="1400" dirty="0"/>
          </a:p>
        </p:txBody>
      </p:sp>
      <p:sp>
        <p:nvSpPr>
          <p:cNvPr id="12" name="Text 10"/>
          <p:cNvSpPr/>
          <p:nvPr/>
        </p:nvSpPr>
        <p:spPr>
          <a:xfrm>
            <a:off x="11013638" y="5554147"/>
            <a:ext cx="2845594"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3" name="Rectangle 12">
            <a:extLst>
              <a:ext uri="{FF2B5EF4-FFF2-40B4-BE49-F238E27FC236}">
                <a16:creationId xmlns:a16="http://schemas.microsoft.com/office/drawing/2014/main" id="{3F973F5F-2E90-23EC-2718-62D4BCC80C74}"/>
              </a:ext>
            </a:extLst>
          </p:cNvPr>
          <p:cNvSpPr/>
          <p:nvPr/>
        </p:nvSpPr>
        <p:spPr>
          <a:xfrm>
            <a:off x="12801600" y="7608366"/>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6463D-70D7-F1D2-681F-E07F71FA8681}"/>
              </a:ext>
            </a:extLst>
          </p:cNvPr>
          <p:cNvSpPr txBox="1"/>
          <p:nvPr/>
        </p:nvSpPr>
        <p:spPr>
          <a:xfrm>
            <a:off x="5299362" y="494206"/>
            <a:ext cx="3920837" cy="707886"/>
          </a:xfrm>
          <a:prstGeom prst="rect">
            <a:avLst/>
          </a:prstGeom>
          <a:noFill/>
        </p:spPr>
        <p:txBody>
          <a:bodyPr wrap="square">
            <a:spAutoFit/>
          </a:bodyPr>
          <a:lstStyle/>
          <a:p>
            <a:r>
              <a:rPr lang="en-US" sz="4000" dirty="0">
                <a:solidFill>
                  <a:schemeClr val="bg1"/>
                </a:solidFill>
              </a:rPr>
              <a:t>Week 1/2 Report: </a:t>
            </a:r>
            <a:endParaRPr lang="en-IN" sz="4000" dirty="0">
              <a:solidFill>
                <a:schemeClr val="bg1"/>
              </a:solidFill>
            </a:endParaRPr>
          </a:p>
        </p:txBody>
      </p:sp>
      <p:pic>
        <p:nvPicPr>
          <p:cNvPr id="5" name="Picture 4">
            <a:extLst>
              <a:ext uri="{FF2B5EF4-FFF2-40B4-BE49-F238E27FC236}">
                <a16:creationId xmlns:a16="http://schemas.microsoft.com/office/drawing/2014/main" id="{80038D92-840D-D6EE-EE7C-1CD9CFB919E4}"/>
              </a:ext>
            </a:extLst>
          </p:cNvPr>
          <p:cNvPicPr>
            <a:picLocks noChangeAspect="1"/>
          </p:cNvPicPr>
          <p:nvPr/>
        </p:nvPicPr>
        <p:blipFill>
          <a:blip r:embed="rId2"/>
          <a:stretch>
            <a:fillRect/>
          </a:stretch>
        </p:blipFill>
        <p:spPr>
          <a:xfrm>
            <a:off x="12705369" y="7653203"/>
            <a:ext cx="1841152" cy="548688"/>
          </a:xfrm>
          <a:prstGeom prst="rect">
            <a:avLst/>
          </a:prstGeom>
        </p:spPr>
      </p:pic>
      <p:graphicFrame>
        <p:nvGraphicFramePr>
          <p:cNvPr id="6" name="Table 5">
            <a:extLst>
              <a:ext uri="{FF2B5EF4-FFF2-40B4-BE49-F238E27FC236}">
                <a16:creationId xmlns:a16="http://schemas.microsoft.com/office/drawing/2014/main" id="{77B2EE77-24A3-D2DE-CA0E-42AAF98B1044}"/>
              </a:ext>
            </a:extLst>
          </p:cNvPr>
          <p:cNvGraphicFramePr>
            <a:graphicFrameLocks noGrp="1"/>
          </p:cNvGraphicFramePr>
          <p:nvPr>
            <p:extLst>
              <p:ext uri="{D42A27DB-BD31-4B8C-83A1-F6EECF244321}">
                <p14:modId xmlns:p14="http://schemas.microsoft.com/office/powerpoint/2010/main" val="185409240"/>
              </p:ext>
            </p:extLst>
          </p:nvPr>
        </p:nvGraphicFramePr>
        <p:xfrm>
          <a:off x="1932708" y="1826488"/>
          <a:ext cx="10764984" cy="4738617"/>
        </p:xfrm>
        <a:graphic>
          <a:graphicData uri="http://schemas.openxmlformats.org/drawingml/2006/table">
            <a:tbl>
              <a:tblPr firstRow="1" bandRow="1">
                <a:tableStyleId>{EB9631B5-78F2-41C9-869B-9F39066F8104}</a:tableStyleId>
              </a:tblPr>
              <a:tblGrid>
                <a:gridCol w="2691246">
                  <a:extLst>
                    <a:ext uri="{9D8B030D-6E8A-4147-A177-3AD203B41FA5}">
                      <a16:colId xmlns:a16="http://schemas.microsoft.com/office/drawing/2014/main" val="2626999958"/>
                    </a:ext>
                  </a:extLst>
                </a:gridCol>
                <a:gridCol w="2691246">
                  <a:extLst>
                    <a:ext uri="{9D8B030D-6E8A-4147-A177-3AD203B41FA5}">
                      <a16:colId xmlns:a16="http://schemas.microsoft.com/office/drawing/2014/main" val="4155477134"/>
                    </a:ext>
                  </a:extLst>
                </a:gridCol>
                <a:gridCol w="2691246">
                  <a:extLst>
                    <a:ext uri="{9D8B030D-6E8A-4147-A177-3AD203B41FA5}">
                      <a16:colId xmlns:a16="http://schemas.microsoft.com/office/drawing/2014/main" val="715530094"/>
                    </a:ext>
                  </a:extLst>
                </a:gridCol>
                <a:gridCol w="2691246">
                  <a:extLst>
                    <a:ext uri="{9D8B030D-6E8A-4147-A177-3AD203B41FA5}">
                      <a16:colId xmlns:a16="http://schemas.microsoft.com/office/drawing/2014/main" val="1762484679"/>
                    </a:ext>
                  </a:extLst>
                </a:gridCol>
              </a:tblGrid>
              <a:tr h="493606">
                <a:tc>
                  <a:txBody>
                    <a:bodyPr/>
                    <a:lstStyle/>
                    <a:p>
                      <a:pPr algn="ctr"/>
                      <a:r>
                        <a:rPr lang="en-US" sz="2400" dirty="0">
                          <a:solidFill>
                            <a:schemeClr val="tx1"/>
                          </a:solidFill>
                        </a:rPr>
                        <a:t>Inesh</a:t>
                      </a:r>
                      <a:endParaRPr lang="en-IN" sz="2400" dirty="0">
                        <a:solidFill>
                          <a:schemeClr val="tx1"/>
                        </a:solidFill>
                      </a:endParaRPr>
                    </a:p>
                  </a:txBody>
                  <a:tcPr/>
                </a:tc>
                <a:tc>
                  <a:txBody>
                    <a:bodyPr/>
                    <a:lstStyle/>
                    <a:p>
                      <a:pPr algn="ctr"/>
                      <a:r>
                        <a:rPr lang="en-US" sz="2400" dirty="0">
                          <a:solidFill>
                            <a:schemeClr val="tx1"/>
                          </a:solidFill>
                        </a:rPr>
                        <a:t>Shreyas </a:t>
                      </a:r>
                      <a:endParaRPr lang="en-IN" sz="2400" dirty="0">
                        <a:solidFill>
                          <a:schemeClr val="tx1"/>
                        </a:solidFill>
                      </a:endParaRPr>
                    </a:p>
                  </a:txBody>
                  <a:tcPr/>
                </a:tc>
                <a:tc>
                  <a:txBody>
                    <a:bodyPr/>
                    <a:lstStyle/>
                    <a:p>
                      <a:pPr algn="ctr"/>
                      <a:r>
                        <a:rPr lang="en-US" sz="2400" dirty="0">
                          <a:solidFill>
                            <a:schemeClr val="tx1"/>
                          </a:solidFill>
                        </a:rPr>
                        <a:t>Shubham</a:t>
                      </a:r>
                      <a:endParaRPr lang="en-IN" sz="2400" dirty="0">
                        <a:solidFill>
                          <a:schemeClr val="tx1"/>
                        </a:solidFill>
                      </a:endParaRPr>
                    </a:p>
                  </a:txBody>
                  <a:tcPr/>
                </a:tc>
                <a:tc>
                  <a:txBody>
                    <a:bodyPr/>
                    <a:lstStyle/>
                    <a:p>
                      <a:pPr algn="ctr"/>
                      <a:r>
                        <a:rPr lang="en-US" sz="2400" dirty="0">
                          <a:solidFill>
                            <a:schemeClr val="tx1"/>
                          </a:solidFill>
                        </a:rPr>
                        <a:t>Swam</a:t>
                      </a:r>
                      <a:endParaRPr lang="en-IN" sz="2400" dirty="0">
                        <a:solidFill>
                          <a:schemeClr val="tx1"/>
                        </a:solidFill>
                      </a:endParaRPr>
                    </a:p>
                  </a:txBody>
                  <a:tcPr/>
                </a:tc>
                <a:extLst>
                  <a:ext uri="{0D108BD9-81ED-4DB2-BD59-A6C34878D82A}">
                    <a16:rowId xmlns:a16="http://schemas.microsoft.com/office/drawing/2014/main" val="642620663"/>
                  </a:ext>
                </a:extLst>
              </a:tr>
              <a:tr h="4245011">
                <a:tc>
                  <a:txBody>
                    <a:bodyPr/>
                    <a:lstStyle/>
                    <a:p>
                      <a:pPr marL="285750" indent="-285750">
                        <a:buFont typeface="Arial" panose="020B0604020202020204" pitchFamily="34" charset="0"/>
                        <a:buChar char="•"/>
                      </a:pPr>
                      <a:r>
                        <a:rPr lang="en-US" dirty="0"/>
                        <a:t>Wrote the main working code for the ESP32/MQ-2 sensor.</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Made and setup the </a:t>
                      </a:r>
                      <a:r>
                        <a:rPr lang="en-US" dirty="0" err="1"/>
                        <a:t>ThingSpeak</a:t>
                      </a:r>
                      <a:r>
                        <a:rPr lang="en-US" dirty="0"/>
                        <a:t> channel which in turn made the graphical analysis possible.</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Made this presentation.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txBody>
                  <a:tcPr/>
                </a:tc>
                <a:tc>
                  <a:txBody>
                    <a:bodyPr/>
                    <a:lstStyle/>
                    <a:p>
                      <a:pPr marL="285750" indent="-285750">
                        <a:buFont typeface="Arial" panose="020B0604020202020204" pitchFamily="34" charset="0"/>
                        <a:buChar char="•"/>
                      </a:pPr>
                      <a:r>
                        <a:rPr lang="en-US" dirty="0"/>
                        <a:t>Made Specific changes in code base (specifically header files) for shifting from Arduino to ESP32.</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Checked For Calibration Methods in datasheet along with specific variable analysis.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Converted CSV data to graphically analyzable form. </a:t>
                      </a:r>
                      <a:endParaRPr lang="en-IN" dirty="0"/>
                    </a:p>
                  </a:txBody>
                  <a:tcPr/>
                </a:tc>
                <a:tc>
                  <a:txBody>
                    <a:bodyPr/>
                    <a:lstStyle/>
                    <a:p>
                      <a:pPr marL="285750" indent="-285750" algn="l">
                        <a:buFont typeface="Wingdings" panose="05000000000000000000" pitchFamily="2" charset="2"/>
                        <a:buChar char="§"/>
                      </a:pPr>
                      <a:r>
                        <a:rPr lang="en-US" dirty="0"/>
                        <a:t>Started working on the platform</a:t>
                      </a:r>
                    </a:p>
                    <a:p>
                      <a:pPr marL="285750" indent="-285750" algn="l">
                        <a:buFont typeface="Wingdings" panose="05000000000000000000" pitchFamily="2" charset="2"/>
                        <a:buChar char="§"/>
                      </a:pPr>
                      <a:endParaRPr lang="en-US" dirty="0"/>
                    </a:p>
                    <a:p>
                      <a:pPr marL="285750" indent="-285750" algn="l">
                        <a:buFont typeface="Wingdings" panose="05000000000000000000" pitchFamily="2" charset="2"/>
                        <a:buChar char="§"/>
                      </a:pPr>
                      <a:r>
                        <a:rPr lang="en-US" dirty="0"/>
                        <a:t>Figured out MQTT was successful in setting up “mosquito” broker and receiving data from ESP32 to flask server through the broker.</a:t>
                      </a:r>
                      <a:br>
                        <a:rPr lang="en-US" dirty="0"/>
                      </a:br>
                      <a:br>
                        <a:rPr lang="en-US" dirty="0"/>
                      </a:br>
                      <a:endParaRPr lang="en-IN" dirty="0"/>
                    </a:p>
                  </a:txBody>
                  <a:tcPr/>
                </a:tc>
                <a:tc>
                  <a:txBody>
                    <a:bodyPr/>
                    <a:lstStyle/>
                    <a:p>
                      <a:pPr marL="285750" indent="-285750">
                        <a:buFont typeface="Wingdings" panose="05000000000000000000" pitchFamily="2" charset="2"/>
                        <a:buChar char="§"/>
                      </a:pPr>
                      <a:r>
                        <a:rPr lang="en-US" dirty="0"/>
                        <a:t>Datasheet analysis of MQ-2, calibrated ppm values using graphs of ppm vs log(</a:t>
                      </a:r>
                      <a:r>
                        <a:rPr lang="en-US" dirty="0" err="1"/>
                        <a:t>rs</a:t>
                      </a:r>
                      <a:r>
                        <a:rPr lang="en-US" dirty="0"/>
                        <a:t>/</a:t>
                      </a:r>
                      <a:r>
                        <a:rPr lang="en-US" dirty="0" err="1"/>
                        <a:t>ro</a:t>
                      </a:r>
                      <a:r>
                        <a:rPr lang="en-US" dirty="0"/>
                        <a:t>) given in datasheet.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Analysis of data collected(LPG, smoke and CO).</a:t>
                      </a:r>
                      <a:endParaRPr lang="en-IN" dirty="0"/>
                    </a:p>
                  </a:txBody>
                  <a:tcPr/>
                </a:tc>
                <a:extLst>
                  <a:ext uri="{0D108BD9-81ED-4DB2-BD59-A6C34878D82A}">
                    <a16:rowId xmlns:a16="http://schemas.microsoft.com/office/drawing/2014/main" val="337390133"/>
                  </a:ext>
                </a:extLst>
              </a:tr>
            </a:tbl>
          </a:graphicData>
        </a:graphic>
      </p:graphicFrame>
    </p:spTree>
    <p:extLst>
      <p:ext uri="{BB962C8B-B14F-4D97-AF65-F5344CB8AC3E}">
        <p14:creationId xmlns:p14="http://schemas.microsoft.com/office/powerpoint/2010/main" val="38108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E463BC-C550-7BF7-02E6-134588910D59}"/>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05999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C99D12-13B2-25C9-C922-3DA835F2638C}"/>
              </a:ext>
            </a:extLst>
          </p:cNvPr>
          <p:cNvPicPr>
            <a:picLocks noChangeAspect="1"/>
          </p:cNvPicPr>
          <p:nvPr/>
        </p:nvPicPr>
        <p:blipFill>
          <a:blip r:embed="rId2"/>
          <a:stretch>
            <a:fillRect/>
          </a:stretch>
        </p:blipFill>
        <p:spPr>
          <a:xfrm>
            <a:off x="12705369" y="7653203"/>
            <a:ext cx="1841152" cy="548688"/>
          </a:xfrm>
          <a:prstGeom prst="rect">
            <a:avLst/>
          </a:prstGeom>
        </p:spPr>
      </p:pic>
      <p:pic>
        <p:nvPicPr>
          <p:cNvPr id="4" name="Picture 3">
            <a:extLst>
              <a:ext uri="{FF2B5EF4-FFF2-40B4-BE49-F238E27FC236}">
                <a16:creationId xmlns:a16="http://schemas.microsoft.com/office/drawing/2014/main" id="{C3360703-4AC4-2D91-1019-6B2A281DDBF7}"/>
              </a:ext>
            </a:extLst>
          </p:cNvPr>
          <p:cNvPicPr>
            <a:picLocks noChangeAspect="1"/>
          </p:cNvPicPr>
          <p:nvPr/>
        </p:nvPicPr>
        <p:blipFill>
          <a:blip r:embed="rId3"/>
          <a:stretch>
            <a:fillRect/>
          </a:stretch>
        </p:blipFill>
        <p:spPr>
          <a:xfrm>
            <a:off x="1720364" y="168652"/>
            <a:ext cx="4564758" cy="34235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5E322E4-EEAB-EE3C-9E21-1A70F1DE21F6}"/>
              </a:ext>
            </a:extLst>
          </p:cNvPr>
          <p:cNvPicPr>
            <a:picLocks noChangeAspect="1"/>
          </p:cNvPicPr>
          <p:nvPr/>
        </p:nvPicPr>
        <p:blipFill>
          <a:blip r:embed="rId4"/>
          <a:stretch>
            <a:fillRect/>
          </a:stretch>
        </p:blipFill>
        <p:spPr>
          <a:xfrm>
            <a:off x="8372673" y="3962400"/>
            <a:ext cx="5087018" cy="38152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018F65F-CA01-8856-EA91-1641B2A219D5}"/>
              </a:ext>
            </a:extLst>
          </p:cNvPr>
          <p:cNvPicPr>
            <a:picLocks noChangeAspect="1"/>
          </p:cNvPicPr>
          <p:nvPr/>
        </p:nvPicPr>
        <p:blipFill>
          <a:blip r:embed="rId5"/>
          <a:stretch>
            <a:fillRect/>
          </a:stretch>
        </p:blipFill>
        <p:spPr>
          <a:xfrm>
            <a:off x="1637236" y="4052454"/>
            <a:ext cx="5246255" cy="39346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A0C4C79E-EE0B-8F04-B915-9880B1EF2BA2}"/>
              </a:ext>
            </a:extLst>
          </p:cNvPr>
          <p:cNvPicPr>
            <a:picLocks noChangeAspect="1"/>
          </p:cNvPicPr>
          <p:nvPr/>
        </p:nvPicPr>
        <p:blipFill>
          <a:blip r:embed="rId6"/>
          <a:stretch>
            <a:fillRect/>
          </a:stretch>
        </p:blipFill>
        <p:spPr>
          <a:xfrm>
            <a:off x="8012455" y="168652"/>
            <a:ext cx="4980709" cy="34235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DA72EC7F-128C-C025-83E0-A109266489D6}"/>
              </a:ext>
            </a:extLst>
          </p:cNvPr>
          <p:cNvSpPr txBox="1"/>
          <p:nvPr/>
        </p:nvSpPr>
        <p:spPr>
          <a:xfrm>
            <a:off x="6463148" y="3733800"/>
            <a:ext cx="1791003" cy="830997"/>
          </a:xfrm>
          <a:prstGeom prst="rect">
            <a:avLst/>
          </a:prstGeom>
          <a:noFill/>
        </p:spPr>
        <p:txBody>
          <a:bodyPr wrap="none" rtlCol="0">
            <a:spAutoFit/>
          </a:bodyPr>
          <a:lstStyle/>
          <a:p>
            <a:r>
              <a:rPr lang="en-US" sz="2400" dirty="0">
                <a:solidFill>
                  <a:schemeClr val="bg1"/>
                </a:solidFill>
              </a:rPr>
              <a:t>A glimpse of </a:t>
            </a:r>
          </a:p>
          <a:p>
            <a:r>
              <a:rPr lang="en-US" sz="2400" dirty="0">
                <a:solidFill>
                  <a:schemeClr val="bg1"/>
                </a:solidFill>
              </a:rPr>
              <a:t>    our work</a:t>
            </a:r>
            <a:endParaRPr lang="en-IN" sz="2400" dirty="0">
              <a:solidFill>
                <a:schemeClr val="bg1"/>
              </a:solidFill>
            </a:endParaRPr>
          </a:p>
        </p:txBody>
      </p:sp>
    </p:spTree>
    <p:extLst>
      <p:ext uri="{BB962C8B-B14F-4D97-AF65-F5344CB8AC3E}">
        <p14:creationId xmlns:p14="http://schemas.microsoft.com/office/powerpoint/2010/main" val="2515627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09-17 at 2.41.54 AM">
            <a:hlinkClick r:id="" action="ppaction://media"/>
            <a:extLst>
              <a:ext uri="{FF2B5EF4-FFF2-40B4-BE49-F238E27FC236}">
                <a16:creationId xmlns:a16="http://schemas.microsoft.com/office/drawing/2014/main" id="{2E06D1C1-E75E-6D41-C748-4F95FE4F97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94232" y="76633"/>
            <a:ext cx="4656696" cy="8226830"/>
          </a:xfrm>
          <a:prstGeom prst="rect">
            <a:avLst/>
          </a:prstGeom>
        </p:spPr>
      </p:pic>
      <p:pic>
        <p:nvPicPr>
          <p:cNvPr id="3" name="Picture 2">
            <a:extLst>
              <a:ext uri="{FF2B5EF4-FFF2-40B4-BE49-F238E27FC236}">
                <a16:creationId xmlns:a16="http://schemas.microsoft.com/office/drawing/2014/main" id="{AD411298-349D-3A40-2D04-34E1E0EA30B8}"/>
              </a:ext>
            </a:extLst>
          </p:cNvPr>
          <p:cNvPicPr>
            <a:picLocks noChangeAspect="1"/>
          </p:cNvPicPr>
          <p:nvPr/>
        </p:nvPicPr>
        <p:blipFill>
          <a:blip r:embed="rId5"/>
          <a:stretch>
            <a:fillRect/>
          </a:stretch>
        </p:blipFill>
        <p:spPr>
          <a:xfrm>
            <a:off x="12684587" y="7639348"/>
            <a:ext cx="1841152" cy="548688"/>
          </a:xfrm>
          <a:prstGeom prst="rect">
            <a:avLst/>
          </a:prstGeom>
        </p:spPr>
      </p:pic>
    </p:spTree>
    <p:extLst>
      <p:ext uri="{BB962C8B-B14F-4D97-AF65-F5344CB8AC3E}">
        <p14:creationId xmlns:p14="http://schemas.microsoft.com/office/powerpoint/2010/main" val="3093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5F3EA-BCB3-F325-45F9-A7D68D5E3BB8}"/>
              </a:ext>
            </a:extLst>
          </p:cNvPr>
          <p:cNvPicPr>
            <a:picLocks noChangeAspect="1"/>
          </p:cNvPicPr>
          <p:nvPr/>
        </p:nvPicPr>
        <p:blipFill>
          <a:blip r:embed="rId2"/>
          <a:stretch>
            <a:fillRect/>
          </a:stretch>
        </p:blipFill>
        <p:spPr>
          <a:xfrm>
            <a:off x="884634" y="1838324"/>
            <a:ext cx="13039725" cy="3095625"/>
          </a:xfrm>
          <a:prstGeom prst="rect">
            <a:avLst/>
          </a:prstGeom>
        </p:spPr>
      </p:pic>
      <p:sp>
        <p:nvSpPr>
          <p:cNvPr id="7" name="TextBox 6">
            <a:extLst>
              <a:ext uri="{FF2B5EF4-FFF2-40B4-BE49-F238E27FC236}">
                <a16:creationId xmlns:a16="http://schemas.microsoft.com/office/drawing/2014/main" id="{97F53636-628B-E5B7-39C6-8FEEB321F6AE}"/>
              </a:ext>
            </a:extLst>
          </p:cNvPr>
          <p:cNvSpPr txBox="1"/>
          <p:nvPr/>
        </p:nvSpPr>
        <p:spPr>
          <a:xfrm>
            <a:off x="3207544" y="5593557"/>
            <a:ext cx="7508081" cy="1200329"/>
          </a:xfrm>
          <a:prstGeom prst="rect">
            <a:avLst/>
          </a:prstGeom>
          <a:noFill/>
        </p:spPr>
        <p:txBody>
          <a:bodyPr wrap="square">
            <a:spAutoFit/>
          </a:bodyPr>
          <a:lstStyle/>
          <a:p>
            <a:r>
              <a:rPr lang="en-IN" dirty="0">
                <a:solidFill>
                  <a:schemeClr val="bg1"/>
                </a:solidFill>
              </a:rPr>
              <a:t>SITE : https://www.mouser.com/datasheet/2/321/605-00008-MQ-2-Datasheet-370464.pdf?srsltid=AfmBOoqtTlu7Vq4f_Cez8RST9gdqlQE1DE0eE3xeVSmNGci9Qd8Pf595</a:t>
            </a:r>
          </a:p>
        </p:txBody>
      </p:sp>
      <p:pic>
        <p:nvPicPr>
          <p:cNvPr id="8" name="Picture 7">
            <a:extLst>
              <a:ext uri="{FF2B5EF4-FFF2-40B4-BE49-F238E27FC236}">
                <a16:creationId xmlns:a16="http://schemas.microsoft.com/office/drawing/2014/main" id="{6ABB6247-3173-E335-C737-EDAF62CAD013}"/>
              </a:ext>
            </a:extLst>
          </p:cNvPr>
          <p:cNvPicPr>
            <a:picLocks noChangeAspect="1"/>
          </p:cNvPicPr>
          <p:nvPr/>
        </p:nvPicPr>
        <p:blipFill>
          <a:blip r:embed="rId3"/>
          <a:stretch>
            <a:fillRect/>
          </a:stretch>
        </p:blipFill>
        <p:spPr>
          <a:xfrm>
            <a:off x="12709699" y="7590925"/>
            <a:ext cx="1841152" cy="548688"/>
          </a:xfrm>
          <a:prstGeom prst="rect">
            <a:avLst/>
          </a:prstGeom>
        </p:spPr>
      </p:pic>
      <p:sp>
        <p:nvSpPr>
          <p:cNvPr id="10" name="TextBox 9">
            <a:extLst>
              <a:ext uri="{FF2B5EF4-FFF2-40B4-BE49-F238E27FC236}">
                <a16:creationId xmlns:a16="http://schemas.microsoft.com/office/drawing/2014/main" id="{A25651E8-D751-77A4-A843-DFBE446A12DB}"/>
              </a:ext>
            </a:extLst>
          </p:cNvPr>
          <p:cNvSpPr txBox="1"/>
          <p:nvPr/>
        </p:nvSpPr>
        <p:spPr>
          <a:xfrm>
            <a:off x="3271829" y="6973390"/>
            <a:ext cx="7315200" cy="369332"/>
          </a:xfrm>
          <a:prstGeom prst="rect">
            <a:avLst/>
          </a:prstGeom>
          <a:noFill/>
        </p:spPr>
        <p:txBody>
          <a:bodyPr wrap="square">
            <a:spAutoFit/>
          </a:bodyPr>
          <a:lstStyle/>
          <a:p>
            <a:r>
              <a:rPr lang="en-IN" dirty="0">
                <a:solidFill>
                  <a:schemeClr val="bg1"/>
                </a:solidFill>
              </a:rPr>
              <a:t>Header Site Reference: https://github.com/labay11/MQ-2-sensor-library</a:t>
            </a:r>
          </a:p>
        </p:txBody>
      </p:sp>
    </p:spTree>
    <p:extLst>
      <p:ext uri="{BB962C8B-B14F-4D97-AF65-F5344CB8AC3E}">
        <p14:creationId xmlns:p14="http://schemas.microsoft.com/office/powerpoint/2010/main" val="2746069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685E5-3960-BA86-A600-0C1913836936}"/>
              </a:ext>
            </a:extLst>
          </p:cNvPr>
          <p:cNvPicPr>
            <a:picLocks noChangeAspect="1"/>
          </p:cNvPicPr>
          <p:nvPr/>
        </p:nvPicPr>
        <p:blipFill>
          <a:blip r:embed="rId2"/>
          <a:stretch>
            <a:fillRect/>
          </a:stretch>
        </p:blipFill>
        <p:spPr>
          <a:xfrm>
            <a:off x="0" y="694713"/>
            <a:ext cx="14630400" cy="5268547"/>
          </a:xfrm>
          <a:prstGeom prst="rect">
            <a:avLst/>
          </a:prstGeom>
        </p:spPr>
      </p:pic>
      <p:sp>
        <p:nvSpPr>
          <p:cNvPr id="5" name="TextBox 4">
            <a:extLst>
              <a:ext uri="{FF2B5EF4-FFF2-40B4-BE49-F238E27FC236}">
                <a16:creationId xmlns:a16="http://schemas.microsoft.com/office/drawing/2014/main" id="{30B71FB7-0253-07EF-929E-85B0ED00E433}"/>
              </a:ext>
            </a:extLst>
          </p:cNvPr>
          <p:cNvSpPr txBox="1"/>
          <p:nvPr/>
        </p:nvSpPr>
        <p:spPr>
          <a:xfrm>
            <a:off x="3600450" y="6516171"/>
            <a:ext cx="7315200" cy="369332"/>
          </a:xfrm>
          <a:prstGeom prst="rect">
            <a:avLst/>
          </a:prstGeom>
          <a:noFill/>
        </p:spPr>
        <p:txBody>
          <a:bodyPr wrap="square">
            <a:spAutoFit/>
          </a:bodyPr>
          <a:lstStyle/>
          <a:p>
            <a:r>
              <a:rPr lang="en-IN" dirty="0" err="1">
                <a:solidFill>
                  <a:schemeClr val="bg1"/>
                </a:solidFill>
              </a:rPr>
              <a:t>SITE:https</a:t>
            </a:r>
            <a:r>
              <a:rPr lang="en-IN" dirty="0">
                <a:solidFill>
                  <a:schemeClr val="bg1"/>
                </a:solidFill>
              </a:rPr>
              <a:t>://lastminuteengineers.com/mq2-gas-senser-arduino-tutorial/</a:t>
            </a:r>
          </a:p>
        </p:txBody>
      </p:sp>
      <p:pic>
        <p:nvPicPr>
          <p:cNvPr id="6" name="Picture 5">
            <a:extLst>
              <a:ext uri="{FF2B5EF4-FFF2-40B4-BE49-F238E27FC236}">
                <a16:creationId xmlns:a16="http://schemas.microsoft.com/office/drawing/2014/main" id="{84EE2EBE-F570-A3CF-30D0-39834587A8D1}"/>
              </a:ext>
            </a:extLst>
          </p:cNvPr>
          <p:cNvPicPr>
            <a:picLocks noChangeAspect="1"/>
          </p:cNvPicPr>
          <p:nvPr/>
        </p:nvPicPr>
        <p:blipFill>
          <a:blip r:embed="rId3"/>
          <a:stretch>
            <a:fillRect/>
          </a:stretch>
        </p:blipFill>
        <p:spPr>
          <a:xfrm>
            <a:off x="12731130" y="7680912"/>
            <a:ext cx="1841152" cy="548688"/>
          </a:xfrm>
          <a:prstGeom prst="rect">
            <a:avLst/>
          </a:prstGeom>
        </p:spPr>
      </p:pic>
    </p:spTree>
    <p:extLst>
      <p:ext uri="{BB962C8B-B14F-4D97-AF65-F5344CB8AC3E}">
        <p14:creationId xmlns:p14="http://schemas.microsoft.com/office/powerpoint/2010/main" val="149729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CB4E5-3B5F-FA13-F776-C7D5C9B5D7D8}"/>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125334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F1646-8FE3-0003-C26F-82577AF807B3}"/>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633996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78BEED-2A79-E7A5-12A3-112F83241F54}"/>
              </a:ext>
            </a:extLst>
          </p:cNvPr>
          <p:cNvPicPr>
            <a:picLocks noChangeAspect="1"/>
          </p:cNvPicPr>
          <p:nvPr/>
        </p:nvPicPr>
        <p:blipFill>
          <a:blip r:embed="rId2"/>
          <a:stretch>
            <a:fillRect/>
          </a:stretch>
        </p:blipFill>
        <p:spPr>
          <a:xfrm>
            <a:off x="0" y="28575"/>
            <a:ext cx="14630400" cy="8172450"/>
          </a:xfrm>
          <a:prstGeom prst="rect">
            <a:avLst/>
          </a:prstGeom>
        </p:spPr>
      </p:pic>
      <p:pic>
        <p:nvPicPr>
          <p:cNvPr id="3" name="Picture 2">
            <a:extLst>
              <a:ext uri="{FF2B5EF4-FFF2-40B4-BE49-F238E27FC236}">
                <a16:creationId xmlns:a16="http://schemas.microsoft.com/office/drawing/2014/main" id="{48FFFED2-D039-6ACE-8510-408A68327F1B}"/>
              </a:ext>
            </a:extLst>
          </p:cNvPr>
          <p:cNvPicPr>
            <a:picLocks noChangeAspect="1"/>
          </p:cNvPicPr>
          <p:nvPr/>
        </p:nvPicPr>
        <p:blipFill>
          <a:blip r:embed="rId3"/>
          <a:stretch>
            <a:fillRect/>
          </a:stretch>
        </p:blipFill>
        <p:spPr>
          <a:xfrm>
            <a:off x="952500" y="264319"/>
            <a:ext cx="4040981" cy="1343025"/>
          </a:xfrm>
          <a:prstGeom prst="rect">
            <a:avLst/>
          </a:prstGeom>
        </p:spPr>
      </p:pic>
    </p:spTree>
    <p:extLst>
      <p:ext uri="{BB962C8B-B14F-4D97-AF65-F5344CB8AC3E}">
        <p14:creationId xmlns:p14="http://schemas.microsoft.com/office/powerpoint/2010/main" val="39012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E46A11-749E-D432-C2D2-D4C6F990674C}"/>
              </a:ext>
            </a:extLst>
          </p:cNvPr>
          <p:cNvPicPr>
            <a:picLocks noChangeAspect="1"/>
          </p:cNvPicPr>
          <p:nvPr/>
        </p:nvPicPr>
        <p:blipFill>
          <a:blip r:embed="rId2"/>
          <a:stretch>
            <a:fillRect/>
          </a:stretch>
        </p:blipFill>
        <p:spPr>
          <a:xfrm>
            <a:off x="0" y="21432"/>
            <a:ext cx="14630400" cy="8229600"/>
          </a:xfrm>
          <a:prstGeom prst="rect">
            <a:avLst/>
          </a:prstGeom>
        </p:spPr>
      </p:pic>
    </p:spTree>
    <p:extLst>
      <p:ext uri="{BB962C8B-B14F-4D97-AF65-F5344CB8AC3E}">
        <p14:creationId xmlns:p14="http://schemas.microsoft.com/office/powerpoint/2010/main" val="405985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93790" y="2222302"/>
            <a:ext cx="7556421" cy="978218"/>
          </a:xfrm>
          <a:prstGeom prst="rect">
            <a:avLst/>
          </a:prstGeom>
          <a:noFill/>
          <a:ln/>
        </p:spPr>
        <p:txBody>
          <a:bodyPr wrap="none" lIns="0" tIns="0" rIns="0" bIns="0" rtlCol="0" anchor="t"/>
          <a:lstStyle/>
          <a:p>
            <a:pPr marL="0" indent="0">
              <a:lnSpc>
                <a:spcPts val="7700"/>
              </a:lnSpc>
              <a:buNone/>
            </a:pPr>
            <a:r>
              <a:rPr lang="en-US" sz="6150" dirty="0">
                <a:solidFill>
                  <a:srgbClr val="FFFFFF"/>
                </a:solidFill>
                <a:latin typeface="Saira" pitchFamily="34" charset="0"/>
                <a:ea typeface="Saira" pitchFamily="34" charset="-122"/>
                <a:cs typeface="Saira" pitchFamily="34" charset="-120"/>
              </a:rPr>
              <a:t>Gas Analyzer Project</a:t>
            </a:r>
            <a:endParaRPr lang="en-US" sz="6150" dirty="0"/>
          </a:p>
        </p:txBody>
      </p:sp>
      <p:sp>
        <p:nvSpPr>
          <p:cNvPr id="5" name="Text 1"/>
          <p:cNvSpPr/>
          <p:nvPr/>
        </p:nvSpPr>
        <p:spPr>
          <a:xfrm>
            <a:off x="793790" y="354068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presentation outlines a project using gas analyzers to detect various gases in the environment. We will be using a combination of MQ2, MQ135, and MQ7 sensors for the detection of common gases like CO, LPG, methane, alcohol, and ammonia. The data from these sensors will be processed using an ESP32 microcontroller.</a:t>
            </a:r>
            <a:endParaRPr lang="en-US" sz="1750" dirty="0"/>
          </a:p>
        </p:txBody>
      </p:sp>
      <p:sp>
        <p:nvSpPr>
          <p:cNvPr id="6" name="Shape 2"/>
          <p:cNvSpPr/>
          <p:nvPr/>
        </p:nvSpPr>
        <p:spPr>
          <a:xfrm>
            <a:off x="793790" y="5627251"/>
            <a:ext cx="362903" cy="362903"/>
          </a:xfrm>
          <a:prstGeom prst="roundRect">
            <a:avLst>
              <a:gd name="adj" fmla="val 25194296"/>
            </a:avLst>
          </a:prstGeom>
          <a:noFill/>
          <a:ln w="7620">
            <a:solidFill>
              <a:srgbClr val="FFFFFF"/>
            </a:solidFill>
            <a:prstDash val="solid"/>
          </a:ln>
        </p:spPr>
      </p:sp>
      <p:sp>
        <p:nvSpPr>
          <p:cNvPr id="8" name="Text 3"/>
          <p:cNvSpPr/>
          <p:nvPr/>
        </p:nvSpPr>
        <p:spPr>
          <a:xfrm>
            <a:off x="1270040" y="5610344"/>
            <a:ext cx="1892618" cy="396835"/>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pitchFamily="34" charset="0"/>
                <a:ea typeface="Roboto" pitchFamily="34" charset="-122"/>
                <a:cs typeface="Roboto" pitchFamily="34" charset="-120"/>
              </a:rPr>
              <a:t>By Fantastic-4</a:t>
            </a:r>
            <a:endParaRPr lang="en-US" sz="2200" dirty="0"/>
          </a:p>
        </p:txBody>
      </p:sp>
      <p:pic>
        <p:nvPicPr>
          <p:cNvPr id="1026" name="Picture 2" descr="Esp32 Introduction To Esp32 | Esp32">
            <a:extLst>
              <a:ext uri="{FF2B5EF4-FFF2-40B4-BE49-F238E27FC236}">
                <a16:creationId xmlns:a16="http://schemas.microsoft.com/office/drawing/2014/main" id="{FF8BF236-9C55-C66C-2D77-5A2A95E0E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504" y="2504130"/>
            <a:ext cx="5121105" cy="3840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4499C7-43DE-239D-C405-EB5B4A9F2C99}"/>
              </a:ext>
            </a:extLst>
          </p:cNvPr>
          <p:cNvPicPr>
            <a:picLocks noChangeAspect="1"/>
          </p:cNvPicPr>
          <p:nvPr/>
        </p:nvPicPr>
        <p:blipFill>
          <a:blip r:embed="rId2"/>
          <a:stretch>
            <a:fillRect/>
          </a:stretch>
        </p:blipFill>
        <p:spPr>
          <a:xfrm>
            <a:off x="-16574" y="7145"/>
            <a:ext cx="14663548" cy="8229600"/>
          </a:xfrm>
          <a:prstGeom prst="rect">
            <a:avLst/>
          </a:prstGeom>
        </p:spPr>
      </p:pic>
    </p:spTree>
    <p:extLst>
      <p:ext uri="{BB962C8B-B14F-4D97-AF65-F5344CB8AC3E}">
        <p14:creationId xmlns:p14="http://schemas.microsoft.com/office/powerpoint/2010/main" val="221446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E209F-A63A-83A0-2DF1-9DAE4A23584A}"/>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605607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8C0EAE-CAC6-667D-EB2C-A3F4D69A9B89}"/>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7426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C0AB64-5238-FD9F-E56B-71739B2CDED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1018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5BA64B-9393-EAF8-9905-908CBC523062}"/>
              </a:ext>
            </a:extLst>
          </p:cNvPr>
          <p:cNvPicPr>
            <a:picLocks noChangeAspect="1"/>
          </p:cNvPicPr>
          <p:nvPr/>
        </p:nvPicPr>
        <p:blipFill>
          <a:blip r:embed="rId2"/>
          <a:stretch>
            <a:fillRect/>
          </a:stretch>
        </p:blipFill>
        <p:spPr>
          <a:xfrm>
            <a:off x="1643064" y="0"/>
            <a:ext cx="11122818" cy="7072923"/>
          </a:xfrm>
          <a:prstGeom prst="rect">
            <a:avLst/>
          </a:prstGeom>
        </p:spPr>
      </p:pic>
      <p:sp>
        <p:nvSpPr>
          <p:cNvPr id="5" name="TextBox 4">
            <a:extLst>
              <a:ext uri="{FF2B5EF4-FFF2-40B4-BE49-F238E27FC236}">
                <a16:creationId xmlns:a16="http://schemas.microsoft.com/office/drawing/2014/main" id="{F0F7BE02-AB3F-C155-0667-1039920AE030}"/>
              </a:ext>
            </a:extLst>
          </p:cNvPr>
          <p:cNvSpPr txBox="1"/>
          <p:nvPr/>
        </p:nvSpPr>
        <p:spPr>
          <a:xfrm>
            <a:off x="4707731" y="7211258"/>
            <a:ext cx="7315200" cy="369332"/>
          </a:xfrm>
          <a:prstGeom prst="rect">
            <a:avLst/>
          </a:prstGeom>
          <a:noFill/>
        </p:spPr>
        <p:txBody>
          <a:bodyPr wrap="square">
            <a:spAutoFit/>
          </a:bodyPr>
          <a:lstStyle/>
          <a:p>
            <a:r>
              <a:rPr lang="en-IN" dirty="0">
                <a:solidFill>
                  <a:schemeClr val="bg1"/>
                </a:solidFill>
              </a:rPr>
              <a:t>Site: https://www.pololu.com/file/0J309/MQ2.pdf</a:t>
            </a:r>
          </a:p>
        </p:txBody>
      </p:sp>
      <p:pic>
        <p:nvPicPr>
          <p:cNvPr id="6" name="Picture 5">
            <a:extLst>
              <a:ext uri="{FF2B5EF4-FFF2-40B4-BE49-F238E27FC236}">
                <a16:creationId xmlns:a16="http://schemas.microsoft.com/office/drawing/2014/main" id="{898228EC-CED8-437B-8695-965CD4D726C5}"/>
              </a:ext>
            </a:extLst>
          </p:cNvPr>
          <p:cNvPicPr>
            <a:picLocks noChangeAspect="1"/>
          </p:cNvPicPr>
          <p:nvPr/>
        </p:nvPicPr>
        <p:blipFill>
          <a:blip r:embed="rId3"/>
          <a:stretch>
            <a:fillRect/>
          </a:stretch>
        </p:blipFill>
        <p:spPr>
          <a:xfrm>
            <a:off x="12765882" y="7580590"/>
            <a:ext cx="1841152" cy="548688"/>
          </a:xfrm>
          <a:prstGeom prst="rect">
            <a:avLst/>
          </a:prstGeom>
        </p:spPr>
      </p:pic>
    </p:spTree>
    <p:extLst>
      <p:ext uri="{BB962C8B-B14F-4D97-AF65-F5344CB8AC3E}">
        <p14:creationId xmlns:p14="http://schemas.microsoft.com/office/powerpoint/2010/main" val="2263620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436CBD-76A0-3101-C191-03C4F5B52816}"/>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839288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4F5C8D-D5CB-DA7E-CF92-E8A2F77C582E}"/>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379813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88AFC4-9ADA-272F-1556-4A7F11009566}"/>
              </a:ext>
            </a:extLst>
          </p:cNvPr>
          <p:cNvPicPr>
            <a:picLocks noChangeAspect="1"/>
          </p:cNvPicPr>
          <p:nvPr/>
        </p:nvPicPr>
        <p:blipFill>
          <a:blip r:embed="rId2"/>
          <a:stretch>
            <a:fillRect/>
          </a:stretch>
        </p:blipFill>
        <p:spPr>
          <a:xfrm>
            <a:off x="0" y="0"/>
            <a:ext cx="14630400" cy="8229599"/>
          </a:xfrm>
          <a:prstGeom prst="rect">
            <a:avLst/>
          </a:prstGeom>
        </p:spPr>
      </p:pic>
    </p:spTree>
    <p:extLst>
      <p:ext uri="{BB962C8B-B14F-4D97-AF65-F5344CB8AC3E}">
        <p14:creationId xmlns:p14="http://schemas.microsoft.com/office/powerpoint/2010/main" val="357169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CAD4FB-DDF4-7EF4-FB37-550469A0B182}"/>
              </a:ext>
            </a:extLst>
          </p:cNvPr>
          <p:cNvPicPr>
            <a:picLocks noChangeAspect="1"/>
          </p:cNvPicPr>
          <p:nvPr/>
        </p:nvPicPr>
        <p:blipFill>
          <a:blip r:embed="rId2"/>
          <a:stretch>
            <a:fillRect/>
          </a:stretch>
        </p:blipFill>
        <p:spPr>
          <a:xfrm>
            <a:off x="12684587" y="7639348"/>
            <a:ext cx="1841152" cy="548688"/>
          </a:xfrm>
          <a:prstGeom prst="rect">
            <a:avLst/>
          </a:prstGeom>
        </p:spPr>
      </p:pic>
      <p:pic>
        <p:nvPicPr>
          <p:cNvPr id="4" name="Picture 3">
            <a:extLst>
              <a:ext uri="{FF2B5EF4-FFF2-40B4-BE49-F238E27FC236}">
                <a16:creationId xmlns:a16="http://schemas.microsoft.com/office/drawing/2014/main" id="{09C0AE3E-CFDD-6AC8-03A5-49195B4E0C1C}"/>
              </a:ext>
            </a:extLst>
          </p:cNvPr>
          <p:cNvPicPr>
            <a:picLocks noChangeAspect="1"/>
          </p:cNvPicPr>
          <p:nvPr/>
        </p:nvPicPr>
        <p:blipFill>
          <a:blip r:embed="rId3"/>
          <a:stretch>
            <a:fillRect/>
          </a:stretch>
        </p:blipFill>
        <p:spPr>
          <a:xfrm>
            <a:off x="7436950" y="3993357"/>
            <a:ext cx="7193451" cy="4279104"/>
          </a:xfrm>
          <a:prstGeom prst="rect">
            <a:avLst/>
          </a:prstGeom>
        </p:spPr>
      </p:pic>
      <p:pic>
        <p:nvPicPr>
          <p:cNvPr id="6" name="Picture 5">
            <a:extLst>
              <a:ext uri="{FF2B5EF4-FFF2-40B4-BE49-F238E27FC236}">
                <a16:creationId xmlns:a16="http://schemas.microsoft.com/office/drawing/2014/main" id="{F20C75E1-FEB2-87AA-25A1-AD29B30FE03F}"/>
              </a:ext>
            </a:extLst>
          </p:cNvPr>
          <p:cNvPicPr>
            <a:picLocks noChangeAspect="1"/>
          </p:cNvPicPr>
          <p:nvPr/>
        </p:nvPicPr>
        <p:blipFill>
          <a:blip r:embed="rId4"/>
          <a:stretch>
            <a:fillRect/>
          </a:stretch>
        </p:blipFill>
        <p:spPr>
          <a:xfrm>
            <a:off x="0" y="3886200"/>
            <a:ext cx="7703007" cy="4343400"/>
          </a:xfrm>
          <a:prstGeom prst="rect">
            <a:avLst/>
          </a:prstGeom>
        </p:spPr>
      </p:pic>
      <p:pic>
        <p:nvPicPr>
          <p:cNvPr id="8" name="Picture 7">
            <a:extLst>
              <a:ext uri="{FF2B5EF4-FFF2-40B4-BE49-F238E27FC236}">
                <a16:creationId xmlns:a16="http://schemas.microsoft.com/office/drawing/2014/main" id="{9FFA1BC1-CA86-B139-27D5-3501DF2107FA}"/>
              </a:ext>
            </a:extLst>
          </p:cNvPr>
          <p:cNvPicPr>
            <a:picLocks noChangeAspect="1"/>
          </p:cNvPicPr>
          <p:nvPr/>
        </p:nvPicPr>
        <p:blipFill>
          <a:blip r:embed="rId5"/>
          <a:stretch>
            <a:fillRect/>
          </a:stretch>
        </p:blipFill>
        <p:spPr>
          <a:xfrm>
            <a:off x="7315201" y="0"/>
            <a:ext cx="7315200" cy="4193381"/>
          </a:xfrm>
          <a:prstGeom prst="rect">
            <a:avLst/>
          </a:prstGeom>
        </p:spPr>
      </p:pic>
      <p:pic>
        <p:nvPicPr>
          <p:cNvPr id="10" name="Picture 9">
            <a:extLst>
              <a:ext uri="{FF2B5EF4-FFF2-40B4-BE49-F238E27FC236}">
                <a16:creationId xmlns:a16="http://schemas.microsoft.com/office/drawing/2014/main" id="{318AA919-D25D-54B4-D132-535EDF2AAEA3}"/>
              </a:ext>
            </a:extLst>
          </p:cNvPr>
          <p:cNvPicPr>
            <a:picLocks noChangeAspect="1"/>
          </p:cNvPicPr>
          <p:nvPr/>
        </p:nvPicPr>
        <p:blipFill>
          <a:blip r:embed="rId6"/>
          <a:stretch>
            <a:fillRect/>
          </a:stretch>
        </p:blipFill>
        <p:spPr>
          <a:xfrm>
            <a:off x="0" y="1"/>
            <a:ext cx="7315200" cy="4036218"/>
          </a:xfrm>
          <a:prstGeom prst="rect">
            <a:avLst/>
          </a:prstGeom>
        </p:spPr>
      </p:pic>
    </p:spTree>
    <p:extLst>
      <p:ext uri="{BB962C8B-B14F-4D97-AF65-F5344CB8AC3E}">
        <p14:creationId xmlns:p14="http://schemas.microsoft.com/office/powerpoint/2010/main" val="3904969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7F1DBF-F6D5-07E2-B93A-36BC6999C413}"/>
              </a:ext>
            </a:extLst>
          </p:cNvPr>
          <p:cNvPicPr>
            <a:picLocks noChangeAspect="1"/>
          </p:cNvPicPr>
          <p:nvPr/>
        </p:nvPicPr>
        <p:blipFill>
          <a:blip r:embed="rId2"/>
          <a:stretch>
            <a:fillRect/>
          </a:stretch>
        </p:blipFill>
        <p:spPr>
          <a:xfrm>
            <a:off x="0" y="0"/>
            <a:ext cx="8000944" cy="3985470"/>
          </a:xfrm>
          <a:prstGeom prst="rect">
            <a:avLst/>
          </a:prstGeom>
        </p:spPr>
      </p:pic>
      <p:pic>
        <p:nvPicPr>
          <p:cNvPr id="9" name="Picture 8">
            <a:extLst>
              <a:ext uri="{FF2B5EF4-FFF2-40B4-BE49-F238E27FC236}">
                <a16:creationId xmlns:a16="http://schemas.microsoft.com/office/drawing/2014/main" id="{4980A3DD-6951-A47B-DD82-39920B8D41FE}"/>
              </a:ext>
            </a:extLst>
          </p:cNvPr>
          <p:cNvPicPr>
            <a:picLocks noChangeAspect="1"/>
          </p:cNvPicPr>
          <p:nvPr/>
        </p:nvPicPr>
        <p:blipFill>
          <a:blip r:embed="rId3"/>
          <a:stretch>
            <a:fillRect/>
          </a:stretch>
        </p:blipFill>
        <p:spPr>
          <a:xfrm>
            <a:off x="5629274" y="3923838"/>
            <a:ext cx="8901113" cy="4305762"/>
          </a:xfrm>
          <a:prstGeom prst="rect">
            <a:avLst/>
          </a:prstGeom>
        </p:spPr>
      </p:pic>
    </p:spTree>
    <p:extLst>
      <p:ext uri="{BB962C8B-B14F-4D97-AF65-F5344CB8AC3E}">
        <p14:creationId xmlns:p14="http://schemas.microsoft.com/office/powerpoint/2010/main" val="166977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916880" y="283487"/>
            <a:ext cx="3024307" cy="2268260"/>
          </a:xfrm>
          <a:prstGeom prst="rect">
            <a:avLst/>
          </a:prstGeom>
        </p:spPr>
      </p:pic>
      <p:sp>
        <p:nvSpPr>
          <p:cNvPr id="4" name="Text 0"/>
          <p:cNvSpPr/>
          <p:nvPr/>
        </p:nvSpPr>
        <p:spPr>
          <a:xfrm>
            <a:off x="793790" y="3600331"/>
            <a:ext cx="891516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Gas Analyzers: MQ2, MQ135, MQ7</a:t>
            </a:r>
            <a:endParaRPr lang="en-US" sz="4450" dirty="0"/>
          </a:p>
        </p:txBody>
      </p:sp>
      <p:sp>
        <p:nvSpPr>
          <p:cNvPr id="5" name="Text 1"/>
          <p:cNvSpPr/>
          <p:nvPr/>
        </p:nvSpPr>
        <p:spPr>
          <a:xfrm>
            <a:off x="793790" y="464927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We selected three common and reliable gas sensors for this project: MQ2, MQ135, and MQ7. Each sensor is specifically designed to detect a particular range of gases, ensuring accurate readings.</a:t>
            </a:r>
            <a:endParaRPr lang="en-US" sz="1750" dirty="0"/>
          </a:p>
        </p:txBody>
      </p:sp>
      <p:sp>
        <p:nvSpPr>
          <p:cNvPr id="6" name="Shape 2"/>
          <p:cNvSpPr/>
          <p:nvPr/>
        </p:nvSpPr>
        <p:spPr>
          <a:xfrm>
            <a:off x="793790" y="5885378"/>
            <a:ext cx="510302" cy="510302"/>
          </a:xfrm>
          <a:prstGeom prst="roundRect">
            <a:avLst>
              <a:gd name="adj" fmla="val 40005"/>
            </a:avLst>
          </a:prstGeom>
          <a:solidFill>
            <a:srgbClr val="030303"/>
          </a:solidFill>
          <a:ln w="22860">
            <a:solidFill>
              <a:srgbClr val="FC8337"/>
            </a:solidFill>
            <a:prstDash val="solid"/>
          </a:ln>
        </p:spPr>
      </p:sp>
      <p:sp>
        <p:nvSpPr>
          <p:cNvPr id="7" name="Text 3"/>
          <p:cNvSpPr/>
          <p:nvPr/>
        </p:nvSpPr>
        <p:spPr>
          <a:xfrm>
            <a:off x="983694" y="5970389"/>
            <a:ext cx="13037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pitchFamily="34" charset="0"/>
                <a:ea typeface="Saira" pitchFamily="34" charset="-122"/>
                <a:cs typeface="Saira" pitchFamily="34" charset="-120"/>
              </a:rPr>
              <a:t>1</a:t>
            </a:r>
            <a:endParaRPr lang="en-US" sz="2650" dirty="0"/>
          </a:p>
        </p:txBody>
      </p:sp>
      <p:sp>
        <p:nvSpPr>
          <p:cNvPr id="8" name="Text 4"/>
          <p:cNvSpPr/>
          <p:nvPr/>
        </p:nvSpPr>
        <p:spPr>
          <a:xfrm>
            <a:off x="1530906" y="5885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MQ2</a:t>
            </a:r>
            <a:endParaRPr lang="en-US" sz="2200" dirty="0"/>
          </a:p>
        </p:txBody>
      </p:sp>
      <p:sp>
        <p:nvSpPr>
          <p:cNvPr id="9" name="Text 5"/>
          <p:cNvSpPr/>
          <p:nvPr/>
        </p:nvSpPr>
        <p:spPr>
          <a:xfrm>
            <a:off x="1530906" y="6375797"/>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sensor is sensitive to LPG, methane, alcohol, and smoke.</a:t>
            </a:r>
            <a:endParaRPr lang="en-US" sz="1750" dirty="0"/>
          </a:p>
        </p:txBody>
      </p:sp>
      <p:sp>
        <p:nvSpPr>
          <p:cNvPr id="10" name="Shape 6"/>
          <p:cNvSpPr/>
          <p:nvPr/>
        </p:nvSpPr>
        <p:spPr>
          <a:xfrm>
            <a:off x="5216962" y="5885378"/>
            <a:ext cx="510302" cy="510302"/>
          </a:xfrm>
          <a:prstGeom prst="roundRect">
            <a:avLst>
              <a:gd name="adj" fmla="val 40005"/>
            </a:avLst>
          </a:prstGeom>
          <a:solidFill>
            <a:srgbClr val="030303"/>
          </a:solidFill>
          <a:ln w="22860">
            <a:solidFill>
              <a:srgbClr val="FC8337"/>
            </a:solidFill>
            <a:prstDash val="solid"/>
          </a:ln>
        </p:spPr>
      </p:sp>
      <p:sp>
        <p:nvSpPr>
          <p:cNvPr id="11" name="Text 7"/>
          <p:cNvSpPr/>
          <p:nvPr/>
        </p:nvSpPr>
        <p:spPr>
          <a:xfrm>
            <a:off x="5368171" y="5970389"/>
            <a:ext cx="20788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pitchFamily="34" charset="0"/>
                <a:ea typeface="Saira" pitchFamily="34" charset="-122"/>
                <a:cs typeface="Saira" pitchFamily="34" charset="-120"/>
              </a:rPr>
              <a:t>2</a:t>
            </a:r>
            <a:endParaRPr lang="en-US" sz="2650" dirty="0"/>
          </a:p>
        </p:txBody>
      </p:sp>
      <p:sp>
        <p:nvSpPr>
          <p:cNvPr id="12" name="Text 8"/>
          <p:cNvSpPr/>
          <p:nvPr/>
        </p:nvSpPr>
        <p:spPr>
          <a:xfrm>
            <a:off x="5954078" y="5885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MQ135</a:t>
            </a:r>
            <a:endParaRPr lang="en-US" sz="2200" dirty="0"/>
          </a:p>
        </p:txBody>
      </p:sp>
      <p:sp>
        <p:nvSpPr>
          <p:cNvPr id="13" name="Text 9"/>
          <p:cNvSpPr/>
          <p:nvPr/>
        </p:nvSpPr>
        <p:spPr>
          <a:xfrm>
            <a:off x="5954078" y="637579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sensor detects ammonia, alcohol, and various volatile organic compounds.</a:t>
            </a:r>
            <a:endParaRPr lang="en-US" sz="1750" dirty="0"/>
          </a:p>
        </p:txBody>
      </p:sp>
      <p:sp>
        <p:nvSpPr>
          <p:cNvPr id="14" name="Shape 10"/>
          <p:cNvSpPr/>
          <p:nvPr/>
        </p:nvSpPr>
        <p:spPr>
          <a:xfrm>
            <a:off x="9640133" y="5885378"/>
            <a:ext cx="510302" cy="510302"/>
          </a:xfrm>
          <a:prstGeom prst="roundRect">
            <a:avLst>
              <a:gd name="adj" fmla="val 40005"/>
            </a:avLst>
          </a:prstGeom>
          <a:solidFill>
            <a:srgbClr val="030303"/>
          </a:solidFill>
          <a:ln w="22860">
            <a:solidFill>
              <a:srgbClr val="FC8337"/>
            </a:solidFill>
            <a:prstDash val="solid"/>
          </a:ln>
        </p:spPr>
      </p:sp>
      <p:sp>
        <p:nvSpPr>
          <p:cNvPr id="15" name="Text 11"/>
          <p:cNvSpPr/>
          <p:nvPr/>
        </p:nvSpPr>
        <p:spPr>
          <a:xfrm>
            <a:off x="9792533" y="5970389"/>
            <a:ext cx="20550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pitchFamily="34" charset="0"/>
                <a:ea typeface="Saira" pitchFamily="34" charset="-122"/>
                <a:cs typeface="Saira" pitchFamily="34" charset="-120"/>
              </a:rPr>
              <a:t>3</a:t>
            </a:r>
            <a:endParaRPr lang="en-US" sz="2650" dirty="0"/>
          </a:p>
        </p:txBody>
      </p:sp>
      <p:sp>
        <p:nvSpPr>
          <p:cNvPr id="16" name="Text 12"/>
          <p:cNvSpPr/>
          <p:nvPr/>
        </p:nvSpPr>
        <p:spPr>
          <a:xfrm>
            <a:off x="10377249" y="5885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pitchFamily="34" charset="0"/>
                <a:ea typeface="Saira" pitchFamily="34" charset="-122"/>
                <a:cs typeface="Saira" pitchFamily="34" charset="-120"/>
              </a:rPr>
              <a:t>MQ7</a:t>
            </a:r>
            <a:endParaRPr lang="en-US" sz="2200" dirty="0"/>
          </a:p>
        </p:txBody>
      </p:sp>
      <p:sp>
        <p:nvSpPr>
          <p:cNvPr id="17" name="Text 13"/>
          <p:cNvSpPr/>
          <p:nvPr/>
        </p:nvSpPr>
        <p:spPr>
          <a:xfrm>
            <a:off x="10377249" y="637579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sensor is specifically designed to detect carbon monoxide.</a:t>
            </a:r>
            <a:endParaRPr lang="en-US" sz="1750" dirty="0"/>
          </a:p>
        </p:txBody>
      </p:sp>
      <p:sp>
        <p:nvSpPr>
          <p:cNvPr id="18" name="Rectangle 17">
            <a:extLst>
              <a:ext uri="{FF2B5EF4-FFF2-40B4-BE49-F238E27FC236}">
                <a16:creationId xmlns:a16="http://schemas.microsoft.com/office/drawing/2014/main" id="{CC25FE0D-F038-10D6-685E-76FF9DFA3E49}"/>
              </a:ext>
            </a:extLst>
          </p:cNvPr>
          <p:cNvSpPr/>
          <p:nvPr/>
        </p:nvSpPr>
        <p:spPr>
          <a:xfrm>
            <a:off x="12717838" y="7629307"/>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050" name="Picture 2" descr="MQ-7 Gas Sensor Module for Carbon Monoxide">
            <a:extLst>
              <a:ext uri="{FF2B5EF4-FFF2-40B4-BE49-F238E27FC236}">
                <a16:creationId xmlns:a16="http://schemas.microsoft.com/office/drawing/2014/main" id="{A86A40E2-C89C-136D-4722-776DC99AE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809" y="254470"/>
            <a:ext cx="2432521" cy="24325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MQ135 - Air Quality Gas Sensor Module, Size: Small at Rs 95 in Hyderabad">
            <a:extLst>
              <a:ext uri="{FF2B5EF4-FFF2-40B4-BE49-F238E27FC236}">
                <a16:creationId xmlns:a16="http://schemas.microsoft.com/office/drawing/2014/main" id="{7202A79D-93F6-D254-E3C0-4E1291740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8952" y="178432"/>
            <a:ext cx="3743049" cy="24928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E8E0C-18D1-C9E5-E485-CAC5EAAD0107}"/>
              </a:ext>
            </a:extLst>
          </p:cNvPr>
          <p:cNvPicPr>
            <a:picLocks noChangeAspect="1"/>
          </p:cNvPicPr>
          <p:nvPr/>
        </p:nvPicPr>
        <p:blipFill>
          <a:blip r:embed="rId2"/>
          <a:stretch>
            <a:fillRect/>
          </a:stretch>
        </p:blipFill>
        <p:spPr>
          <a:xfrm>
            <a:off x="6888215" y="4114800"/>
            <a:ext cx="7774119" cy="4114799"/>
          </a:xfrm>
          <a:prstGeom prst="rect">
            <a:avLst/>
          </a:prstGeom>
        </p:spPr>
      </p:pic>
      <p:pic>
        <p:nvPicPr>
          <p:cNvPr id="5" name="Picture 4">
            <a:extLst>
              <a:ext uri="{FF2B5EF4-FFF2-40B4-BE49-F238E27FC236}">
                <a16:creationId xmlns:a16="http://schemas.microsoft.com/office/drawing/2014/main" id="{3AE7214F-FFD7-07E3-98AE-3F472B411C78}"/>
              </a:ext>
            </a:extLst>
          </p:cNvPr>
          <p:cNvPicPr>
            <a:picLocks noChangeAspect="1"/>
          </p:cNvPicPr>
          <p:nvPr/>
        </p:nvPicPr>
        <p:blipFill>
          <a:blip r:embed="rId3"/>
          <a:stretch>
            <a:fillRect/>
          </a:stretch>
        </p:blipFill>
        <p:spPr>
          <a:xfrm>
            <a:off x="0" y="4114800"/>
            <a:ext cx="6888215" cy="4114799"/>
          </a:xfrm>
          <a:prstGeom prst="rect">
            <a:avLst/>
          </a:prstGeom>
        </p:spPr>
      </p:pic>
      <p:pic>
        <p:nvPicPr>
          <p:cNvPr id="12" name="Picture 11">
            <a:extLst>
              <a:ext uri="{FF2B5EF4-FFF2-40B4-BE49-F238E27FC236}">
                <a16:creationId xmlns:a16="http://schemas.microsoft.com/office/drawing/2014/main" id="{526F44E3-B7A3-58B6-A65A-22BD85F3EF57}"/>
              </a:ext>
            </a:extLst>
          </p:cNvPr>
          <p:cNvPicPr>
            <a:picLocks noChangeAspect="1"/>
          </p:cNvPicPr>
          <p:nvPr/>
        </p:nvPicPr>
        <p:blipFill>
          <a:blip r:embed="rId4"/>
          <a:stretch>
            <a:fillRect/>
          </a:stretch>
        </p:blipFill>
        <p:spPr>
          <a:xfrm>
            <a:off x="3729037" y="1"/>
            <a:ext cx="6856281" cy="4114799"/>
          </a:xfrm>
          <a:prstGeom prst="rect">
            <a:avLst/>
          </a:prstGeom>
        </p:spPr>
      </p:pic>
    </p:spTree>
    <p:extLst>
      <p:ext uri="{BB962C8B-B14F-4D97-AF65-F5344CB8AC3E}">
        <p14:creationId xmlns:p14="http://schemas.microsoft.com/office/powerpoint/2010/main" val="392863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28849B-C4C0-E111-2CF6-BB8D1136B597}"/>
              </a:ext>
            </a:extLst>
          </p:cNvPr>
          <p:cNvPicPr>
            <a:picLocks noChangeAspect="1"/>
          </p:cNvPicPr>
          <p:nvPr/>
        </p:nvPicPr>
        <p:blipFill>
          <a:blip r:embed="rId2"/>
          <a:stretch>
            <a:fillRect/>
          </a:stretch>
        </p:blipFill>
        <p:spPr>
          <a:xfrm>
            <a:off x="12695411" y="7680912"/>
            <a:ext cx="1841152" cy="548688"/>
          </a:xfrm>
          <a:prstGeom prst="rect">
            <a:avLst/>
          </a:prstGeom>
        </p:spPr>
      </p:pic>
      <p:pic>
        <p:nvPicPr>
          <p:cNvPr id="4" name="Picture 3">
            <a:extLst>
              <a:ext uri="{FF2B5EF4-FFF2-40B4-BE49-F238E27FC236}">
                <a16:creationId xmlns:a16="http://schemas.microsoft.com/office/drawing/2014/main" id="{E37E46B1-D24B-3742-B2BD-2CD0278FC89C}"/>
              </a:ext>
            </a:extLst>
          </p:cNvPr>
          <p:cNvPicPr>
            <a:picLocks noChangeAspect="1"/>
          </p:cNvPicPr>
          <p:nvPr/>
        </p:nvPicPr>
        <p:blipFill>
          <a:blip r:embed="rId3"/>
          <a:stretch>
            <a:fillRect/>
          </a:stretch>
        </p:blipFill>
        <p:spPr>
          <a:xfrm>
            <a:off x="1828800" y="0"/>
            <a:ext cx="10866611" cy="8149958"/>
          </a:xfrm>
          <a:prstGeom prst="rect">
            <a:avLst/>
          </a:prstGeom>
        </p:spPr>
      </p:pic>
    </p:spTree>
    <p:extLst>
      <p:ext uri="{BB962C8B-B14F-4D97-AF65-F5344CB8AC3E}">
        <p14:creationId xmlns:p14="http://schemas.microsoft.com/office/powerpoint/2010/main" val="3967886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4251F-0259-8B39-4134-25B7151F13A7}"/>
              </a:ext>
            </a:extLst>
          </p:cNvPr>
          <p:cNvPicPr>
            <a:picLocks noChangeAspect="1"/>
          </p:cNvPicPr>
          <p:nvPr/>
        </p:nvPicPr>
        <p:blipFill>
          <a:blip r:embed="rId2"/>
          <a:stretch>
            <a:fillRect/>
          </a:stretch>
        </p:blipFill>
        <p:spPr>
          <a:xfrm>
            <a:off x="12738274" y="7626643"/>
            <a:ext cx="1841152" cy="548688"/>
          </a:xfrm>
          <a:prstGeom prst="rect">
            <a:avLst/>
          </a:prstGeom>
        </p:spPr>
      </p:pic>
      <p:pic>
        <p:nvPicPr>
          <p:cNvPr id="4" name="Picture 3">
            <a:extLst>
              <a:ext uri="{FF2B5EF4-FFF2-40B4-BE49-F238E27FC236}">
                <a16:creationId xmlns:a16="http://schemas.microsoft.com/office/drawing/2014/main" id="{42022F6F-8552-76A8-F450-91831C9F623F}"/>
              </a:ext>
            </a:extLst>
          </p:cNvPr>
          <p:cNvPicPr>
            <a:picLocks noChangeAspect="1"/>
          </p:cNvPicPr>
          <p:nvPr/>
        </p:nvPicPr>
        <p:blipFill>
          <a:blip r:embed="rId3"/>
          <a:stretch>
            <a:fillRect/>
          </a:stretch>
        </p:blipFill>
        <p:spPr>
          <a:xfrm>
            <a:off x="1828800" y="0"/>
            <a:ext cx="10972800" cy="8229600"/>
          </a:xfrm>
          <a:prstGeom prst="rect">
            <a:avLst/>
          </a:prstGeom>
        </p:spPr>
      </p:pic>
    </p:spTree>
    <p:extLst>
      <p:ext uri="{BB962C8B-B14F-4D97-AF65-F5344CB8AC3E}">
        <p14:creationId xmlns:p14="http://schemas.microsoft.com/office/powerpoint/2010/main" val="12356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175453-C37B-228C-375B-D5A8B26AEE87}"/>
              </a:ext>
            </a:extLst>
          </p:cNvPr>
          <p:cNvPicPr>
            <a:picLocks noChangeAspect="1"/>
          </p:cNvPicPr>
          <p:nvPr/>
        </p:nvPicPr>
        <p:blipFill>
          <a:blip r:embed="rId2"/>
          <a:stretch>
            <a:fillRect/>
          </a:stretch>
        </p:blipFill>
        <p:spPr>
          <a:xfrm>
            <a:off x="1571625" y="0"/>
            <a:ext cx="10972800" cy="8229600"/>
          </a:xfrm>
          <a:prstGeom prst="rect">
            <a:avLst/>
          </a:prstGeom>
        </p:spPr>
      </p:pic>
      <p:pic>
        <p:nvPicPr>
          <p:cNvPr id="4" name="Picture 3">
            <a:extLst>
              <a:ext uri="{FF2B5EF4-FFF2-40B4-BE49-F238E27FC236}">
                <a16:creationId xmlns:a16="http://schemas.microsoft.com/office/drawing/2014/main" id="{7101028B-830F-9D3F-ECDE-5CF67BB63056}"/>
              </a:ext>
            </a:extLst>
          </p:cNvPr>
          <p:cNvPicPr>
            <a:picLocks noChangeAspect="1"/>
          </p:cNvPicPr>
          <p:nvPr/>
        </p:nvPicPr>
        <p:blipFill>
          <a:blip r:embed="rId3"/>
          <a:stretch>
            <a:fillRect/>
          </a:stretch>
        </p:blipFill>
        <p:spPr>
          <a:xfrm>
            <a:off x="12789248" y="7626644"/>
            <a:ext cx="1841152" cy="548688"/>
          </a:xfrm>
          <a:prstGeom prst="rect">
            <a:avLst/>
          </a:prstGeom>
        </p:spPr>
      </p:pic>
    </p:spTree>
    <p:extLst>
      <p:ext uri="{BB962C8B-B14F-4D97-AF65-F5344CB8AC3E}">
        <p14:creationId xmlns:p14="http://schemas.microsoft.com/office/powerpoint/2010/main" val="1322547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3909C-9A35-2CC1-5003-65C55A726AD5}"/>
              </a:ext>
            </a:extLst>
          </p:cNvPr>
          <p:cNvPicPr>
            <a:picLocks noChangeAspect="1"/>
          </p:cNvPicPr>
          <p:nvPr/>
        </p:nvPicPr>
        <p:blipFill>
          <a:blip r:embed="rId2"/>
          <a:stretch>
            <a:fillRect/>
          </a:stretch>
        </p:blipFill>
        <p:spPr>
          <a:xfrm>
            <a:off x="1828800" y="50006"/>
            <a:ext cx="10906125" cy="8179594"/>
          </a:xfrm>
          <a:prstGeom prst="rect">
            <a:avLst/>
          </a:prstGeom>
        </p:spPr>
      </p:pic>
      <p:pic>
        <p:nvPicPr>
          <p:cNvPr id="4" name="Picture 3">
            <a:extLst>
              <a:ext uri="{FF2B5EF4-FFF2-40B4-BE49-F238E27FC236}">
                <a16:creationId xmlns:a16="http://schemas.microsoft.com/office/drawing/2014/main" id="{3493C799-5535-EFFF-4C70-2CD1EC2A0920}"/>
              </a:ext>
            </a:extLst>
          </p:cNvPr>
          <p:cNvPicPr>
            <a:picLocks noChangeAspect="1"/>
          </p:cNvPicPr>
          <p:nvPr/>
        </p:nvPicPr>
        <p:blipFill>
          <a:blip r:embed="rId3"/>
          <a:stretch>
            <a:fillRect/>
          </a:stretch>
        </p:blipFill>
        <p:spPr>
          <a:xfrm>
            <a:off x="12734925" y="7673768"/>
            <a:ext cx="1841152" cy="548688"/>
          </a:xfrm>
          <a:prstGeom prst="rect">
            <a:avLst/>
          </a:prstGeom>
        </p:spPr>
      </p:pic>
    </p:spTree>
    <p:extLst>
      <p:ext uri="{BB962C8B-B14F-4D97-AF65-F5344CB8AC3E}">
        <p14:creationId xmlns:p14="http://schemas.microsoft.com/office/powerpoint/2010/main" val="3514019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58F544-F1F9-DE17-EBB5-78D988CAE52D}"/>
              </a:ext>
            </a:extLst>
          </p:cNvPr>
          <p:cNvSpPr txBox="1"/>
          <p:nvPr/>
        </p:nvSpPr>
        <p:spPr>
          <a:xfrm>
            <a:off x="4625253" y="1743502"/>
            <a:ext cx="4675910" cy="707886"/>
          </a:xfrm>
          <a:prstGeom prst="rect">
            <a:avLst/>
          </a:prstGeom>
          <a:noFill/>
        </p:spPr>
        <p:txBody>
          <a:bodyPr wrap="square">
            <a:spAutoFit/>
          </a:bodyPr>
          <a:lstStyle/>
          <a:p>
            <a:r>
              <a:rPr lang="en-US" sz="4000" dirty="0">
                <a:solidFill>
                  <a:schemeClr val="bg1"/>
                </a:solidFill>
              </a:rPr>
              <a:t>Targets for next week</a:t>
            </a:r>
            <a:endParaRPr lang="en-IN" sz="4000" dirty="0">
              <a:solidFill>
                <a:schemeClr val="bg1"/>
              </a:solidFill>
            </a:endParaRPr>
          </a:p>
        </p:txBody>
      </p:sp>
      <p:pic>
        <p:nvPicPr>
          <p:cNvPr id="4" name="Picture 3">
            <a:extLst>
              <a:ext uri="{FF2B5EF4-FFF2-40B4-BE49-F238E27FC236}">
                <a16:creationId xmlns:a16="http://schemas.microsoft.com/office/drawing/2014/main" id="{E0E36963-B45B-71E0-8FDC-CD769DB08990}"/>
              </a:ext>
            </a:extLst>
          </p:cNvPr>
          <p:cNvPicPr>
            <a:picLocks noChangeAspect="1"/>
          </p:cNvPicPr>
          <p:nvPr/>
        </p:nvPicPr>
        <p:blipFill>
          <a:blip r:embed="rId2"/>
          <a:stretch>
            <a:fillRect/>
          </a:stretch>
        </p:blipFill>
        <p:spPr>
          <a:xfrm>
            <a:off x="12789248" y="7601965"/>
            <a:ext cx="1841152" cy="548688"/>
          </a:xfrm>
          <a:prstGeom prst="rect">
            <a:avLst/>
          </a:prstGeom>
        </p:spPr>
      </p:pic>
      <p:graphicFrame>
        <p:nvGraphicFramePr>
          <p:cNvPr id="5" name="Table 4">
            <a:extLst>
              <a:ext uri="{FF2B5EF4-FFF2-40B4-BE49-F238E27FC236}">
                <a16:creationId xmlns:a16="http://schemas.microsoft.com/office/drawing/2014/main" id="{8273E20C-A5C0-AB0C-709A-FBE3927F7BFF}"/>
              </a:ext>
            </a:extLst>
          </p:cNvPr>
          <p:cNvGraphicFramePr>
            <a:graphicFrameLocks noGrp="1"/>
          </p:cNvGraphicFramePr>
          <p:nvPr>
            <p:extLst>
              <p:ext uri="{D42A27DB-BD31-4B8C-83A1-F6EECF244321}">
                <p14:modId xmlns:p14="http://schemas.microsoft.com/office/powerpoint/2010/main" val="2941772270"/>
              </p:ext>
            </p:extLst>
          </p:nvPr>
        </p:nvGraphicFramePr>
        <p:xfrm>
          <a:off x="4118050" y="2977650"/>
          <a:ext cx="5811981" cy="3977640"/>
        </p:xfrm>
        <a:graphic>
          <a:graphicData uri="http://schemas.openxmlformats.org/drawingml/2006/table">
            <a:tbl>
              <a:tblPr firstRow="1" bandRow="1">
                <a:tableStyleId>{00A15C55-8517-42AA-B614-E9B94910E393}</a:tableStyleId>
              </a:tblPr>
              <a:tblGrid>
                <a:gridCol w="5811981">
                  <a:extLst>
                    <a:ext uri="{9D8B030D-6E8A-4147-A177-3AD203B41FA5}">
                      <a16:colId xmlns:a16="http://schemas.microsoft.com/office/drawing/2014/main" val="1866681929"/>
                    </a:ext>
                  </a:extLst>
                </a:gridCol>
              </a:tblGrid>
              <a:tr h="594360">
                <a:tc>
                  <a:txBody>
                    <a:bodyPr/>
                    <a:lstStyle/>
                    <a:p>
                      <a:pPr algn="ctr"/>
                      <a:r>
                        <a:rPr lang="en-US" dirty="0">
                          <a:solidFill>
                            <a:schemeClr val="tx1"/>
                          </a:solidFill>
                        </a:rPr>
                        <a:t>Objectives:</a:t>
                      </a:r>
                      <a:endParaRPr lang="en-IN" dirty="0">
                        <a:solidFill>
                          <a:schemeClr val="tx1"/>
                        </a:solidFill>
                      </a:endParaRPr>
                    </a:p>
                  </a:txBody>
                  <a:tcPr/>
                </a:tc>
                <a:extLst>
                  <a:ext uri="{0D108BD9-81ED-4DB2-BD59-A6C34878D82A}">
                    <a16:rowId xmlns:a16="http://schemas.microsoft.com/office/drawing/2014/main" val="2947094421"/>
                  </a:ext>
                </a:extLst>
              </a:tr>
              <a:tr h="2377440">
                <a:tc>
                  <a:txBody>
                    <a:bodyPr/>
                    <a:lstStyle/>
                    <a:p>
                      <a:pPr marL="285750" indent="-285750">
                        <a:buFont typeface="Arial" panose="020B0604020202020204" pitchFamily="34" charset="0"/>
                        <a:buChar char="•"/>
                      </a:pPr>
                      <a:r>
                        <a:rPr lang="en-US" dirty="0"/>
                        <a:t>Integration of actuators: will try to integrate DHT 11 sensor (next slide for plot)</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A lot of data collection will be done under controlled environment and a variety of different settings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minimum viable GUI of the platform will be made.</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Precise R(l) measurements will be made for future purposes and readings.</a:t>
                      </a:r>
                    </a:p>
                    <a:p>
                      <a:pPr marL="285750" indent="-285750">
                        <a:buFont typeface="Arial" panose="020B0604020202020204" pitchFamily="34" charset="0"/>
                        <a:buChar char="•"/>
                      </a:pPr>
                      <a:endParaRPr lang="en-US" dirty="0"/>
                    </a:p>
                    <a:p>
                      <a:pPr marL="0" indent="0">
                        <a:buFont typeface="Arial" panose="020B0604020202020204" pitchFamily="34" charset="0"/>
                        <a:buNone/>
                      </a:pPr>
                      <a:endParaRPr lang="en-US" dirty="0"/>
                    </a:p>
                  </a:txBody>
                  <a:tcPr/>
                </a:tc>
                <a:extLst>
                  <a:ext uri="{0D108BD9-81ED-4DB2-BD59-A6C34878D82A}">
                    <a16:rowId xmlns:a16="http://schemas.microsoft.com/office/drawing/2014/main" val="873657856"/>
                  </a:ext>
                </a:extLst>
              </a:tr>
            </a:tbl>
          </a:graphicData>
        </a:graphic>
      </p:graphicFrame>
    </p:spTree>
    <p:extLst>
      <p:ext uri="{BB962C8B-B14F-4D97-AF65-F5344CB8AC3E}">
        <p14:creationId xmlns:p14="http://schemas.microsoft.com/office/powerpoint/2010/main" val="3860799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DD367-6DFA-58AF-CA56-EF1F9E66FA4C}"/>
              </a:ext>
            </a:extLst>
          </p:cNvPr>
          <p:cNvPicPr>
            <a:picLocks noChangeAspect="1"/>
          </p:cNvPicPr>
          <p:nvPr/>
        </p:nvPicPr>
        <p:blipFill>
          <a:blip r:embed="rId2"/>
          <a:stretch>
            <a:fillRect/>
          </a:stretch>
        </p:blipFill>
        <p:spPr>
          <a:xfrm>
            <a:off x="6956251" y="850106"/>
            <a:ext cx="5201330" cy="6915150"/>
          </a:xfrm>
          <a:prstGeom prst="rect">
            <a:avLst/>
          </a:prstGeom>
        </p:spPr>
      </p:pic>
      <p:pic>
        <p:nvPicPr>
          <p:cNvPr id="4" name="Picture 3">
            <a:extLst>
              <a:ext uri="{FF2B5EF4-FFF2-40B4-BE49-F238E27FC236}">
                <a16:creationId xmlns:a16="http://schemas.microsoft.com/office/drawing/2014/main" id="{338708AD-B0C5-6FA2-B264-160A1E8D82F0}"/>
              </a:ext>
            </a:extLst>
          </p:cNvPr>
          <p:cNvPicPr>
            <a:picLocks noChangeAspect="1"/>
          </p:cNvPicPr>
          <p:nvPr/>
        </p:nvPicPr>
        <p:blipFill>
          <a:blip r:embed="rId3"/>
          <a:stretch>
            <a:fillRect/>
          </a:stretch>
        </p:blipFill>
        <p:spPr>
          <a:xfrm>
            <a:off x="12688268" y="7680912"/>
            <a:ext cx="1841152" cy="548688"/>
          </a:xfrm>
          <a:prstGeom prst="rect">
            <a:avLst/>
          </a:prstGeom>
        </p:spPr>
      </p:pic>
      <p:sp>
        <p:nvSpPr>
          <p:cNvPr id="5" name="TextBox 4">
            <a:extLst>
              <a:ext uri="{FF2B5EF4-FFF2-40B4-BE49-F238E27FC236}">
                <a16:creationId xmlns:a16="http://schemas.microsoft.com/office/drawing/2014/main" id="{24B26EB8-5694-05B6-A6D8-A23CE9D04697}"/>
              </a:ext>
            </a:extLst>
          </p:cNvPr>
          <p:cNvSpPr txBox="1"/>
          <p:nvPr/>
        </p:nvSpPr>
        <p:spPr>
          <a:xfrm>
            <a:off x="778658" y="3443291"/>
            <a:ext cx="5787866" cy="769441"/>
          </a:xfrm>
          <a:prstGeom prst="rect">
            <a:avLst/>
          </a:prstGeom>
          <a:noFill/>
        </p:spPr>
        <p:txBody>
          <a:bodyPr wrap="none" rtlCol="0">
            <a:spAutoFit/>
          </a:bodyPr>
          <a:lstStyle/>
          <a:p>
            <a:r>
              <a:rPr lang="en-US" sz="4400" dirty="0">
                <a:solidFill>
                  <a:schemeClr val="bg1"/>
                </a:solidFill>
              </a:rPr>
              <a:t>DHT 11 Integration plan:</a:t>
            </a:r>
            <a:endParaRPr lang="en-IN" sz="4400" dirty="0">
              <a:solidFill>
                <a:schemeClr val="bg1"/>
              </a:solidFill>
            </a:endParaRPr>
          </a:p>
        </p:txBody>
      </p:sp>
    </p:spTree>
    <p:extLst>
      <p:ext uri="{BB962C8B-B14F-4D97-AF65-F5344CB8AC3E}">
        <p14:creationId xmlns:p14="http://schemas.microsoft.com/office/powerpoint/2010/main" val="758449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6268"/>
          </a:xfrm>
          <a:prstGeom prst="rect">
            <a:avLst/>
          </a:prstGeom>
        </p:spPr>
      </p:pic>
      <p:pic>
        <p:nvPicPr>
          <p:cNvPr id="3" name="Image 1" descr="preencoded.png"/>
          <p:cNvPicPr>
            <a:picLocks noChangeAspect="1"/>
          </p:cNvPicPr>
          <p:nvPr/>
        </p:nvPicPr>
        <p:blipFill>
          <a:blip r:embed="rId4"/>
          <a:stretch>
            <a:fillRect/>
          </a:stretch>
        </p:blipFill>
        <p:spPr>
          <a:xfrm>
            <a:off x="9410700" y="2270522"/>
            <a:ext cx="4952881" cy="3695105"/>
          </a:xfrm>
          <a:prstGeom prst="rect">
            <a:avLst/>
          </a:prstGeom>
        </p:spPr>
      </p:pic>
      <p:sp>
        <p:nvSpPr>
          <p:cNvPr id="4" name="Text 0"/>
          <p:cNvSpPr/>
          <p:nvPr/>
        </p:nvSpPr>
        <p:spPr>
          <a:xfrm>
            <a:off x="746760" y="586740"/>
            <a:ext cx="5644515" cy="666869"/>
          </a:xfrm>
          <a:prstGeom prst="rect">
            <a:avLst/>
          </a:prstGeom>
          <a:noFill/>
          <a:ln/>
        </p:spPr>
        <p:txBody>
          <a:bodyPr wrap="none" lIns="0" tIns="0" rIns="0" bIns="0" rtlCol="0" anchor="t"/>
          <a:lstStyle/>
          <a:p>
            <a:pPr marL="0" indent="0">
              <a:lnSpc>
                <a:spcPts val="5250"/>
              </a:lnSpc>
              <a:buNone/>
            </a:pPr>
            <a:r>
              <a:rPr lang="en-US" sz="4200" dirty="0">
                <a:solidFill>
                  <a:srgbClr val="FFFFFF"/>
                </a:solidFill>
                <a:latin typeface="Saira" pitchFamily="34" charset="0"/>
                <a:ea typeface="Saira" pitchFamily="34" charset="-122"/>
                <a:cs typeface="Saira" pitchFamily="34" charset="-120"/>
              </a:rPr>
              <a:t>Microcontroller: ESP32</a:t>
            </a:r>
            <a:endParaRPr lang="en-US" sz="4200" dirty="0"/>
          </a:p>
        </p:txBody>
      </p:sp>
      <p:sp>
        <p:nvSpPr>
          <p:cNvPr id="5" name="Text 1"/>
          <p:cNvSpPr/>
          <p:nvPr/>
        </p:nvSpPr>
        <p:spPr>
          <a:xfrm>
            <a:off x="746760" y="1573649"/>
            <a:ext cx="7650480" cy="1024057"/>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The ESP32 is a powerful and versatile microcontroller that serves as the brain of our gas detection system. It processes data from the sensors, performs calculations, and communicates with external devices.</a:t>
            </a:r>
            <a:endParaRPr lang="en-US" sz="1650" dirty="0"/>
          </a:p>
        </p:txBody>
      </p:sp>
      <p:sp>
        <p:nvSpPr>
          <p:cNvPr id="6" name="Shape 2"/>
          <p:cNvSpPr/>
          <p:nvPr/>
        </p:nvSpPr>
        <p:spPr>
          <a:xfrm>
            <a:off x="746760" y="2837736"/>
            <a:ext cx="3718560" cy="2981920"/>
          </a:xfrm>
          <a:prstGeom prst="roundRect">
            <a:avLst>
              <a:gd name="adj" fmla="val 6441"/>
            </a:avLst>
          </a:prstGeom>
          <a:solidFill>
            <a:srgbClr val="030303"/>
          </a:solidFill>
          <a:ln w="22860">
            <a:solidFill>
              <a:srgbClr val="FC8337"/>
            </a:solidFill>
            <a:prstDash val="solid"/>
          </a:ln>
        </p:spPr>
      </p:sp>
      <p:sp>
        <p:nvSpPr>
          <p:cNvPr id="7" name="Text 3"/>
          <p:cNvSpPr/>
          <p:nvPr/>
        </p:nvSpPr>
        <p:spPr>
          <a:xfrm>
            <a:off x="982980" y="3073956"/>
            <a:ext cx="2667357" cy="333375"/>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Saira" pitchFamily="34" charset="0"/>
                <a:ea typeface="Saira" pitchFamily="34" charset="-122"/>
                <a:cs typeface="Saira" pitchFamily="34" charset="-120"/>
              </a:rPr>
              <a:t>Fast Processing</a:t>
            </a:r>
            <a:endParaRPr lang="en-US" sz="2100" dirty="0"/>
          </a:p>
        </p:txBody>
      </p:sp>
      <p:sp>
        <p:nvSpPr>
          <p:cNvPr id="8" name="Text 4"/>
          <p:cNvSpPr/>
          <p:nvPr/>
        </p:nvSpPr>
        <p:spPr>
          <a:xfrm>
            <a:off x="982980" y="3535323"/>
            <a:ext cx="3246120" cy="1024057"/>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The ESP32 is known for its fast processing speeds, enabling real-time analysis of sensor data.</a:t>
            </a:r>
            <a:endParaRPr lang="en-US" sz="1650" dirty="0"/>
          </a:p>
        </p:txBody>
      </p:sp>
      <p:sp>
        <p:nvSpPr>
          <p:cNvPr id="9" name="Shape 5"/>
          <p:cNvSpPr/>
          <p:nvPr/>
        </p:nvSpPr>
        <p:spPr>
          <a:xfrm>
            <a:off x="4678680" y="2837736"/>
            <a:ext cx="3718560" cy="2981920"/>
          </a:xfrm>
          <a:prstGeom prst="roundRect">
            <a:avLst>
              <a:gd name="adj" fmla="val 6441"/>
            </a:avLst>
          </a:prstGeom>
          <a:solidFill>
            <a:srgbClr val="030303"/>
          </a:solidFill>
          <a:ln w="22860">
            <a:solidFill>
              <a:srgbClr val="FC8337"/>
            </a:solidFill>
            <a:prstDash val="solid"/>
          </a:ln>
        </p:spPr>
      </p:sp>
      <p:sp>
        <p:nvSpPr>
          <p:cNvPr id="10" name="Text 6"/>
          <p:cNvSpPr/>
          <p:nvPr/>
        </p:nvSpPr>
        <p:spPr>
          <a:xfrm>
            <a:off x="4914900" y="3073956"/>
            <a:ext cx="2667357" cy="333375"/>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Saira" pitchFamily="34" charset="0"/>
                <a:ea typeface="Saira" pitchFamily="34" charset="-122"/>
                <a:cs typeface="Saira" pitchFamily="34" charset="-120"/>
              </a:rPr>
              <a:t>Connectivity</a:t>
            </a:r>
            <a:endParaRPr lang="en-US" sz="2100" dirty="0"/>
          </a:p>
        </p:txBody>
      </p:sp>
      <p:sp>
        <p:nvSpPr>
          <p:cNvPr id="11" name="Text 7"/>
          <p:cNvSpPr/>
          <p:nvPr/>
        </p:nvSpPr>
        <p:spPr>
          <a:xfrm>
            <a:off x="4914900" y="3535323"/>
            <a:ext cx="3246120" cy="2048113"/>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It supports multiple communication protocols, including Wi-Fi and Bluetooth, allowing for easy data transmission and remote monitoring.</a:t>
            </a:r>
            <a:endParaRPr lang="en-US" sz="1650" dirty="0"/>
          </a:p>
        </p:txBody>
      </p:sp>
      <p:sp>
        <p:nvSpPr>
          <p:cNvPr id="12" name="Shape 8"/>
          <p:cNvSpPr/>
          <p:nvPr/>
        </p:nvSpPr>
        <p:spPr>
          <a:xfrm>
            <a:off x="746760" y="6033016"/>
            <a:ext cx="7650480" cy="1616512"/>
          </a:xfrm>
          <a:prstGeom prst="roundRect">
            <a:avLst>
              <a:gd name="adj" fmla="val 11881"/>
            </a:avLst>
          </a:prstGeom>
          <a:solidFill>
            <a:srgbClr val="030303"/>
          </a:solidFill>
          <a:ln w="22860">
            <a:solidFill>
              <a:srgbClr val="FC8337"/>
            </a:solidFill>
            <a:prstDash val="solid"/>
          </a:ln>
        </p:spPr>
      </p:sp>
      <p:sp>
        <p:nvSpPr>
          <p:cNvPr id="13" name="Text 9"/>
          <p:cNvSpPr/>
          <p:nvPr/>
        </p:nvSpPr>
        <p:spPr>
          <a:xfrm>
            <a:off x="982980" y="6269236"/>
            <a:ext cx="3062287" cy="333375"/>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Saira" pitchFamily="34" charset="0"/>
                <a:ea typeface="Saira" pitchFamily="34" charset="-122"/>
                <a:cs typeface="Saira" pitchFamily="34" charset="-120"/>
              </a:rPr>
              <a:t>Low Power Consumption</a:t>
            </a:r>
            <a:endParaRPr lang="en-US" sz="2100" dirty="0"/>
          </a:p>
        </p:txBody>
      </p:sp>
      <p:sp>
        <p:nvSpPr>
          <p:cNvPr id="14" name="Text 10"/>
          <p:cNvSpPr/>
          <p:nvPr/>
        </p:nvSpPr>
        <p:spPr>
          <a:xfrm>
            <a:off x="982980" y="6730603"/>
            <a:ext cx="7178040" cy="682704"/>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Roboto" pitchFamily="34" charset="0"/>
                <a:ea typeface="Roboto" pitchFamily="34" charset="-122"/>
                <a:cs typeface="Roboto" pitchFamily="34" charset="-120"/>
              </a:rPr>
              <a:t>The ESP32's low power consumption makes it ideal for battery-powered applications.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15964" y="2884884"/>
            <a:ext cx="4919424" cy="2459712"/>
          </a:xfrm>
          <a:prstGeom prst="rect">
            <a:avLst/>
          </a:prstGeom>
        </p:spPr>
      </p:pic>
      <p:sp>
        <p:nvSpPr>
          <p:cNvPr id="4" name="Text 0"/>
          <p:cNvSpPr/>
          <p:nvPr/>
        </p:nvSpPr>
        <p:spPr>
          <a:xfrm>
            <a:off x="6280190" y="114121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Gases Detected</a:t>
            </a:r>
            <a:endParaRPr lang="en-US" sz="4450" dirty="0"/>
          </a:p>
        </p:txBody>
      </p:sp>
      <p:sp>
        <p:nvSpPr>
          <p:cNvPr id="5" name="Text 1"/>
          <p:cNvSpPr/>
          <p:nvPr/>
        </p:nvSpPr>
        <p:spPr>
          <a:xfrm>
            <a:off x="6280190" y="21901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Our gas detection system is capable of identifying and measuring various gases commonly found in residential and industrial environments.</a:t>
            </a:r>
            <a:endParaRPr lang="en-US" sz="1750" dirty="0"/>
          </a:p>
        </p:txBody>
      </p:sp>
      <p:sp>
        <p:nvSpPr>
          <p:cNvPr id="6" name="Shape 2"/>
          <p:cNvSpPr/>
          <p:nvPr/>
        </p:nvSpPr>
        <p:spPr>
          <a:xfrm>
            <a:off x="6280190" y="3171111"/>
            <a:ext cx="7556421" cy="3917156"/>
          </a:xfrm>
          <a:prstGeom prst="roundRect">
            <a:avLst>
              <a:gd name="adj" fmla="val 5212"/>
            </a:avLst>
          </a:prstGeom>
          <a:noFill/>
          <a:ln w="7620">
            <a:solidFill>
              <a:srgbClr val="FFFFFF">
                <a:alpha val="24000"/>
              </a:srgbClr>
            </a:solidFill>
            <a:prstDash val="solid"/>
          </a:ln>
        </p:spPr>
      </p:sp>
      <p:sp>
        <p:nvSpPr>
          <p:cNvPr id="7" name="Shape 3"/>
          <p:cNvSpPr/>
          <p:nvPr/>
        </p:nvSpPr>
        <p:spPr>
          <a:xfrm>
            <a:off x="6287810" y="3178731"/>
            <a:ext cx="7541181" cy="650319"/>
          </a:xfrm>
          <a:prstGeom prst="rect">
            <a:avLst/>
          </a:prstGeom>
          <a:solidFill>
            <a:srgbClr val="FFFFFF">
              <a:alpha val="4000"/>
            </a:srgbClr>
          </a:solidFill>
          <a:ln/>
        </p:spPr>
      </p:sp>
      <p:sp>
        <p:nvSpPr>
          <p:cNvPr id="8" name="Text 4"/>
          <p:cNvSpPr/>
          <p:nvPr/>
        </p:nvSpPr>
        <p:spPr>
          <a:xfrm>
            <a:off x="6514624" y="332243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Gas</a:t>
            </a:r>
            <a:endParaRPr lang="en-US" sz="1750" dirty="0"/>
          </a:p>
        </p:txBody>
      </p:sp>
      <p:sp>
        <p:nvSpPr>
          <p:cNvPr id="9" name="Text 5"/>
          <p:cNvSpPr/>
          <p:nvPr/>
        </p:nvSpPr>
        <p:spPr>
          <a:xfrm>
            <a:off x="10289024" y="332243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Sensor</a:t>
            </a:r>
            <a:endParaRPr lang="en-US" sz="1750" dirty="0"/>
          </a:p>
        </p:txBody>
      </p:sp>
      <p:sp>
        <p:nvSpPr>
          <p:cNvPr id="10" name="Shape 6"/>
          <p:cNvSpPr/>
          <p:nvPr/>
        </p:nvSpPr>
        <p:spPr>
          <a:xfrm>
            <a:off x="6287810" y="3829050"/>
            <a:ext cx="7541181" cy="650319"/>
          </a:xfrm>
          <a:prstGeom prst="rect">
            <a:avLst/>
          </a:prstGeom>
          <a:solidFill>
            <a:srgbClr val="000000">
              <a:alpha val="4000"/>
            </a:srgbClr>
          </a:solidFill>
          <a:ln/>
        </p:spPr>
      </p:sp>
      <p:sp>
        <p:nvSpPr>
          <p:cNvPr id="11" name="Text 7"/>
          <p:cNvSpPr/>
          <p:nvPr/>
        </p:nvSpPr>
        <p:spPr>
          <a:xfrm>
            <a:off x="6514624" y="397275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CO</a:t>
            </a:r>
            <a:endParaRPr lang="en-US" sz="1750" dirty="0"/>
          </a:p>
        </p:txBody>
      </p:sp>
      <p:sp>
        <p:nvSpPr>
          <p:cNvPr id="12" name="Text 8"/>
          <p:cNvSpPr/>
          <p:nvPr/>
        </p:nvSpPr>
        <p:spPr>
          <a:xfrm>
            <a:off x="10289024" y="397275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MQ7</a:t>
            </a:r>
            <a:endParaRPr lang="en-US" sz="1750" dirty="0"/>
          </a:p>
        </p:txBody>
      </p:sp>
      <p:sp>
        <p:nvSpPr>
          <p:cNvPr id="13" name="Shape 9"/>
          <p:cNvSpPr/>
          <p:nvPr/>
        </p:nvSpPr>
        <p:spPr>
          <a:xfrm>
            <a:off x="6287810" y="4479369"/>
            <a:ext cx="7541181" cy="650319"/>
          </a:xfrm>
          <a:prstGeom prst="rect">
            <a:avLst/>
          </a:prstGeom>
          <a:solidFill>
            <a:srgbClr val="FFFFFF">
              <a:alpha val="4000"/>
            </a:srgbClr>
          </a:solidFill>
          <a:ln/>
        </p:spPr>
      </p:sp>
      <p:sp>
        <p:nvSpPr>
          <p:cNvPr id="14" name="Text 10"/>
          <p:cNvSpPr/>
          <p:nvPr/>
        </p:nvSpPr>
        <p:spPr>
          <a:xfrm>
            <a:off x="6514624" y="462307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LPG</a:t>
            </a:r>
            <a:endParaRPr lang="en-US" sz="1750" dirty="0"/>
          </a:p>
        </p:txBody>
      </p:sp>
      <p:sp>
        <p:nvSpPr>
          <p:cNvPr id="15" name="Text 11"/>
          <p:cNvSpPr/>
          <p:nvPr/>
        </p:nvSpPr>
        <p:spPr>
          <a:xfrm>
            <a:off x="10289024" y="462307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MQ2</a:t>
            </a:r>
            <a:endParaRPr lang="en-US" sz="1750" dirty="0"/>
          </a:p>
        </p:txBody>
      </p:sp>
      <p:sp>
        <p:nvSpPr>
          <p:cNvPr id="16" name="Shape 12"/>
          <p:cNvSpPr/>
          <p:nvPr/>
        </p:nvSpPr>
        <p:spPr>
          <a:xfrm>
            <a:off x="6287810" y="5129689"/>
            <a:ext cx="7541181" cy="650319"/>
          </a:xfrm>
          <a:prstGeom prst="rect">
            <a:avLst/>
          </a:prstGeom>
          <a:solidFill>
            <a:srgbClr val="000000">
              <a:alpha val="4000"/>
            </a:srgbClr>
          </a:solidFill>
          <a:ln/>
        </p:spPr>
      </p:sp>
      <p:sp>
        <p:nvSpPr>
          <p:cNvPr id="17" name="Text 13"/>
          <p:cNvSpPr/>
          <p:nvPr/>
        </p:nvSpPr>
        <p:spPr>
          <a:xfrm>
            <a:off x="6514624" y="527339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Methane</a:t>
            </a:r>
            <a:endParaRPr lang="en-US" sz="1750" dirty="0"/>
          </a:p>
        </p:txBody>
      </p:sp>
      <p:sp>
        <p:nvSpPr>
          <p:cNvPr id="18" name="Text 14"/>
          <p:cNvSpPr/>
          <p:nvPr/>
        </p:nvSpPr>
        <p:spPr>
          <a:xfrm>
            <a:off x="10289024" y="527339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MQ2</a:t>
            </a:r>
            <a:endParaRPr lang="en-US" sz="1750" dirty="0"/>
          </a:p>
        </p:txBody>
      </p:sp>
      <p:sp>
        <p:nvSpPr>
          <p:cNvPr id="19" name="Shape 15"/>
          <p:cNvSpPr/>
          <p:nvPr/>
        </p:nvSpPr>
        <p:spPr>
          <a:xfrm>
            <a:off x="6287810" y="5780008"/>
            <a:ext cx="7541181" cy="650319"/>
          </a:xfrm>
          <a:prstGeom prst="rect">
            <a:avLst/>
          </a:prstGeom>
          <a:solidFill>
            <a:srgbClr val="FFFFFF">
              <a:alpha val="4000"/>
            </a:srgbClr>
          </a:solidFill>
          <a:ln/>
        </p:spPr>
      </p:sp>
      <p:sp>
        <p:nvSpPr>
          <p:cNvPr id="20" name="Text 16"/>
          <p:cNvSpPr/>
          <p:nvPr/>
        </p:nvSpPr>
        <p:spPr>
          <a:xfrm>
            <a:off x="6514624" y="592371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Alcohol</a:t>
            </a:r>
            <a:endParaRPr lang="en-US" sz="1750" dirty="0"/>
          </a:p>
        </p:txBody>
      </p:sp>
      <p:sp>
        <p:nvSpPr>
          <p:cNvPr id="21" name="Text 17"/>
          <p:cNvSpPr/>
          <p:nvPr/>
        </p:nvSpPr>
        <p:spPr>
          <a:xfrm>
            <a:off x="10289024" y="592371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MQ135</a:t>
            </a:r>
            <a:endParaRPr lang="en-US" sz="1750" dirty="0"/>
          </a:p>
        </p:txBody>
      </p:sp>
      <p:sp>
        <p:nvSpPr>
          <p:cNvPr id="22" name="Shape 18"/>
          <p:cNvSpPr/>
          <p:nvPr/>
        </p:nvSpPr>
        <p:spPr>
          <a:xfrm>
            <a:off x="6287810" y="6430328"/>
            <a:ext cx="7541181" cy="650319"/>
          </a:xfrm>
          <a:prstGeom prst="rect">
            <a:avLst/>
          </a:prstGeom>
          <a:solidFill>
            <a:srgbClr val="000000">
              <a:alpha val="4000"/>
            </a:srgbClr>
          </a:solidFill>
          <a:ln/>
        </p:spPr>
      </p:sp>
      <p:sp>
        <p:nvSpPr>
          <p:cNvPr id="23" name="Text 19"/>
          <p:cNvSpPr/>
          <p:nvPr/>
        </p:nvSpPr>
        <p:spPr>
          <a:xfrm>
            <a:off x="6514624" y="657403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NH3</a:t>
            </a:r>
            <a:endParaRPr lang="en-US" sz="1750" dirty="0"/>
          </a:p>
        </p:txBody>
      </p:sp>
      <p:sp>
        <p:nvSpPr>
          <p:cNvPr id="24" name="Text 20"/>
          <p:cNvSpPr/>
          <p:nvPr/>
        </p:nvSpPr>
        <p:spPr>
          <a:xfrm>
            <a:off x="10289024" y="657403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MQ135</a:t>
            </a:r>
            <a:endParaRPr lang="en-US" sz="1750" dirty="0"/>
          </a:p>
        </p:txBody>
      </p:sp>
      <p:sp>
        <p:nvSpPr>
          <p:cNvPr id="25" name="Rectangle 24">
            <a:extLst>
              <a:ext uri="{FF2B5EF4-FFF2-40B4-BE49-F238E27FC236}">
                <a16:creationId xmlns:a16="http://schemas.microsoft.com/office/drawing/2014/main" id="{E7DF97F7-E6A1-C4B4-3D13-105C2020D7B2}"/>
              </a:ext>
            </a:extLst>
          </p:cNvPr>
          <p:cNvSpPr/>
          <p:nvPr/>
        </p:nvSpPr>
        <p:spPr>
          <a:xfrm>
            <a:off x="12717838" y="7629307"/>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80190" y="73116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CO (MQ7)</a:t>
            </a:r>
            <a:endParaRPr lang="en-US" sz="4450" dirty="0"/>
          </a:p>
        </p:txBody>
      </p:sp>
      <p:sp>
        <p:nvSpPr>
          <p:cNvPr id="5" name="Text 1"/>
          <p:cNvSpPr/>
          <p:nvPr/>
        </p:nvSpPr>
        <p:spPr>
          <a:xfrm>
            <a:off x="6280190" y="178010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Carbon monoxide is a colorless and odorless gas that can be dangerous at high concentrations. Our system uses the MQ7 sensor to detect CO levels.</a:t>
            </a:r>
            <a:endParaRPr lang="en-US" sz="1750" dirty="0"/>
          </a:p>
        </p:txBody>
      </p:sp>
      <p:sp>
        <p:nvSpPr>
          <p:cNvPr id="6" name="Shape 2"/>
          <p:cNvSpPr/>
          <p:nvPr/>
        </p:nvSpPr>
        <p:spPr>
          <a:xfrm>
            <a:off x="6605111" y="2761059"/>
            <a:ext cx="30480" cy="4737378"/>
          </a:xfrm>
          <a:prstGeom prst="roundRect">
            <a:avLst>
              <a:gd name="adj" fmla="val 669768"/>
            </a:avLst>
          </a:prstGeom>
          <a:solidFill>
            <a:srgbClr val="FFFFFF">
              <a:alpha val="24000"/>
            </a:srgbClr>
          </a:solidFill>
          <a:ln/>
        </p:spPr>
      </p:sp>
      <p:sp>
        <p:nvSpPr>
          <p:cNvPr id="7" name="Shape 3"/>
          <p:cNvSpPr/>
          <p:nvPr/>
        </p:nvSpPr>
        <p:spPr>
          <a:xfrm>
            <a:off x="6845022" y="3256121"/>
            <a:ext cx="793790" cy="30480"/>
          </a:xfrm>
          <a:prstGeom prst="roundRect">
            <a:avLst>
              <a:gd name="adj" fmla="val 669768"/>
            </a:avLst>
          </a:prstGeom>
          <a:solidFill>
            <a:srgbClr val="FC8337"/>
          </a:solidFill>
          <a:ln/>
        </p:spPr>
      </p:sp>
      <p:sp>
        <p:nvSpPr>
          <p:cNvPr id="8" name="Shape 4"/>
          <p:cNvSpPr/>
          <p:nvPr/>
        </p:nvSpPr>
        <p:spPr>
          <a:xfrm>
            <a:off x="6365200" y="3016210"/>
            <a:ext cx="510302" cy="510302"/>
          </a:xfrm>
          <a:prstGeom prst="roundRect">
            <a:avLst>
              <a:gd name="adj" fmla="val 40005"/>
            </a:avLst>
          </a:prstGeom>
          <a:solidFill>
            <a:srgbClr val="030303"/>
          </a:solidFill>
          <a:ln w="22860">
            <a:solidFill>
              <a:srgbClr val="FC8337"/>
            </a:solidFill>
            <a:prstDash val="solid"/>
          </a:ln>
        </p:spPr>
      </p:sp>
      <p:sp>
        <p:nvSpPr>
          <p:cNvPr id="9" name="Text 5"/>
          <p:cNvSpPr/>
          <p:nvPr/>
        </p:nvSpPr>
        <p:spPr>
          <a:xfrm>
            <a:off x="6555105" y="3101221"/>
            <a:ext cx="13037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pitchFamily="34" charset="0"/>
                <a:ea typeface="Saira" pitchFamily="34" charset="-122"/>
                <a:cs typeface="Saira" pitchFamily="34" charset="-120"/>
              </a:rPr>
              <a:t>1</a:t>
            </a:r>
            <a:endParaRPr lang="en-US" sz="2650" dirty="0"/>
          </a:p>
        </p:txBody>
      </p:sp>
      <p:sp>
        <p:nvSpPr>
          <p:cNvPr id="10" name="Text 6"/>
          <p:cNvSpPr/>
          <p:nvPr/>
        </p:nvSpPr>
        <p:spPr>
          <a:xfrm>
            <a:off x="7867888" y="29878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Source 1</a:t>
            </a:r>
            <a:endParaRPr lang="en-US" sz="2200" dirty="0"/>
          </a:p>
        </p:txBody>
      </p:sp>
      <p:sp>
        <p:nvSpPr>
          <p:cNvPr id="11" name="Text 7"/>
          <p:cNvSpPr/>
          <p:nvPr/>
        </p:nvSpPr>
        <p:spPr>
          <a:xfrm>
            <a:off x="7867888" y="3478292"/>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Exhaust fumes from vehicles.</a:t>
            </a:r>
            <a:endParaRPr lang="en-US" sz="1750" dirty="0"/>
          </a:p>
        </p:txBody>
      </p:sp>
      <p:sp>
        <p:nvSpPr>
          <p:cNvPr id="12" name="Shape 8"/>
          <p:cNvSpPr/>
          <p:nvPr/>
        </p:nvSpPr>
        <p:spPr>
          <a:xfrm>
            <a:off x="6845022" y="4789884"/>
            <a:ext cx="793790" cy="30480"/>
          </a:xfrm>
          <a:prstGeom prst="roundRect">
            <a:avLst>
              <a:gd name="adj" fmla="val 669768"/>
            </a:avLst>
          </a:prstGeom>
          <a:solidFill>
            <a:srgbClr val="FC8337"/>
          </a:solidFill>
          <a:ln/>
        </p:spPr>
      </p:sp>
      <p:sp>
        <p:nvSpPr>
          <p:cNvPr id="13" name="Shape 9"/>
          <p:cNvSpPr/>
          <p:nvPr/>
        </p:nvSpPr>
        <p:spPr>
          <a:xfrm>
            <a:off x="6365200" y="4549973"/>
            <a:ext cx="510302" cy="510302"/>
          </a:xfrm>
          <a:prstGeom prst="roundRect">
            <a:avLst>
              <a:gd name="adj" fmla="val 40005"/>
            </a:avLst>
          </a:prstGeom>
          <a:solidFill>
            <a:srgbClr val="030303"/>
          </a:solidFill>
          <a:ln w="22860">
            <a:solidFill>
              <a:srgbClr val="FC8337"/>
            </a:solidFill>
            <a:prstDash val="solid"/>
          </a:ln>
        </p:spPr>
      </p:sp>
      <p:sp>
        <p:nvSpPr>
          <p:cNvPr id="14" name="Text 10"/>
          <p:cNvSpPr/>
          <p:nvPr/>
        </p:nvSpPr>
        <p:spPr>
          <a:xfrm>
            <a:off x="6516410" y="4634984"/>
            <a:ext cx="20788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pitchFamily="34" charset="0"/>
                <a:ea typeface="Saira" pitchFamily="34" charset="-122"/>
                <a:cs typeface="Saira" pitchFamily="34" charset="-120"/>
              </a:rPr>
              <a:t>2</a:t>
            </a:r>
            <a:endParaRPr lang="en-US" sz="2650" dirty="0"/>
          </a:p>
        </p:txBody>
      </p:sp>
      <p:sp>
        <p:nvSpPr>
          <p:cNvPr id="15" name="Text 11"/>
          <p:cNvSpPr/>
          <p:nvPr/>
        </p:nvSpPr>
        <p:spPr>
          <a:xfrm>
            <a:off x="7867888" y="45216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Source 2</a:t>
            </a:r>
            <a:endParaRPr lang="en-US" sz="2200" dirty="0"/>
          </a:p>
        </p:txBody>
      </p:sp>
      <p:sp>
        <p:nvSpPr>
          <p:cNvPr id="16" name="Text 12"/>
          <p:cNvSpPr/>
          <p:nvPr/>
        </p:nvSpPr>
        <p:spPr>
          <a:xfrm>
            <a:off x="7867888" y="5012055"/>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Burning candles or incense.</a:t>
            </a:r>
            <a:endParaRPr lang="en-US" sz="1750" dirty="0"/>
          </a:p>
        </p:txBody>
      </p:sp>
      <p:sp>
        <p:nvSpPr>
          <p:cNvPr id="17" name="Shape 13"/>
          <p:cNvSpPr/>
          <p:nvPr/>
        </p:nvSpPr>
        <p:spPr>
          <a:xfrm>
            <a:off x="6845022" y="6323648"/>
            <a:ext cx="793790" cy="30480"/>
          </a:xfrm>
          <a:prstGeom prst="roundRect">
            <a:avLst>
              <a:gd name="adj" fmla="val 669768"/>
            </a:avLst>
          </a:prstGeom>
          <a:solidFill>
            <a:srgbClr val="FC8337"/>
          </a:solidFill>
          <a:ln/>
        </p:spPr>
      </p:sp>
      <p:sp>
        <p:nvSpPr>
          <p:cNvPr id="18" name="Shape 14"/>
          <p:cNvSpPr/>
          <p:nvPr/>
        </p:nvSpPr>
        <p:spPr>
          <a:xfrm>
            <a:off x="6365200" y="6083737"/>
            <a:ext cx="510302" cy="510302"/>
          </a:xfrm>
          <a:prstGeom prst="roundRect">
            <a:avLst>
              <a:gd name="adj" fmla="val 40005"/>
            </a:avLst>
          </a:prstGeom>
          <a:solidFill>
            <a:srgbClr val="030303"/>
          </a:solidFill>
          <a:ln w="22860">
            <a:solidFill>
              <a:srgbClr val="FC8337"/>
            </a:solidFill>
            <a:prstDash val="solid"/>
          </a:ln>
        </p:spPr>
      </p:sp>
      <p:sp>
        <p:nvSpPr>
          <p:cNvPr id="19" name="Text 15"/>
          <p:cNvSpPr/>
          <p:nvPr/>
        </p:nvSpPr>
        <p:spPr>
          <a:xfrm>
            <a:off x="6517600" y="6168747"/>
            <a:ext cx="20550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pitchFamily="34" charset="0"/>
                <a:ea typeface="Saira" pitchFamily="34" charset="-122"/>
                <a:cs typeface="Saira" pitchFamily="34" charset="-120"/>
              </a:rPr>
              <a:t>3</a:t>
            </a:r>
            <a:endParaRPr lang="en-US" sz="2650" dirty="0"/>
          </a:p>
        </p:txBody>
      </p:sp>
      <p:sp>
        <p:nvSpPr>
          <p:cNvPr id="20" name="Text 16"/>
          <p:cNvSpPr/>
          <p:nvPr/>
        </p:nvSpPr>
        <p:spPr>
          <a:xfrm>
            <a:off x="7867888" y="60554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Detection</a:t>
            </a:r>
            <a:endParaRPr lang="en-US" sz="2200" dirty="0"/>
          </a:p>
        </p:txBody>
      </p:sp>
      <p:sp>
        <p:nvSpPr>
          <p:cNvPr id="21" name="Text 17"/>
          <p:cNvSpPr/>
          <p:nvPr/>
        </p:nvSpPr>
        <p:spPr>
          <a:xfrm>
            <a:off x="7867888" y="6545818"/>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MQ7 sensor measures CO levels and triggers an alert if concentrations exceed safe limits.</a:t>
            </a:r>
            <a:endParaRPr lang="en-US" sz="1750" dirty="0"/>
          </a:p>
        </p:txBody>
      </p:sp>
      <p:sp>
        <p:nvSpPr>
          <p:cNvPr id="22" name="Rectangle 21">
            <a:extLst>
              <a:ext uri="{FF2B5EF4-FFF2-40B4-BE49-F238E27FC236}">
                <a16:creationId xmlns:a16="http://schemas.microsoft.com/office/drawing/2014/main" id="{4EB14631-C6DA-F6AE-136D-7724FF015B67}"/>
              </a:ext>
            </a:extLst>
          </p:cNvPr>
          <p:cNvSpPr/>
          <p:nvPr/>
        </p:nvSpPr>
        <p:spPr>
          <a:xfrm>
            <a:off x="12717838" y="7629307"/>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074" name="Picture 2" descr="Carbon Monoxide Monitoring | Oizom">
            <a:extLst>
              <a:ext uri="{FF2B5EF4-FFF2-40B4-BE49-F238E27FC236}">
                <a16:creationId xmlns:a16="http://schemas.microsoft.com/office/drawing/2014/main" id="{4589EC52-B0F2-56E0-196C-ABC9DF9BA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2" y="2006315"/>
            <a:ext cx="5282812" cy="422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72302"/>
          </a:xfrm>
          <a:prstGeom prst="rect">
            <a:avLst/>
          </a:prstGeom>
        </p:spPr>
      </p:pic>
      <p:sp>
        <p:nvSpPr>
          <p:cNvPr id="4" name="Text 0"/>
          <p:cNvSpPr/>
          <p:nvPr/>
        </p:nvSpPr>
        <p:spPr>
          <a:xfrm>
            <a:off x="793790" y="351246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pitchFamily="34" charset="0"/>
                <a:ea typeface="Saira" pitchFamily="34" charset="-122"/>
                <a:cs typeface="Saira" pitchFamily="34" charset="-120"/>
              </a:rPr>
              <a:t>LPG, Methane (MQ2)</a:t>
            </a:r>
            <a:endParaRPr lang="en-US" sz="4450" dirty="0"/>
          </a:p>
        </p:txBody>
      </p:sp>
      <p:sp>
        <p:nvSpPr>
          <p:cNvPr id="5" name="Text 1"/>
          <p:cNvSpPr/>
          <p:nvPr/>
        </p:nvSpPr>
        <p:spPr>
          <a:xfrm>
            <a:off x="793790" y="456140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LPG and methane are flammable gases that require careful monitoring. The MQ2 sensor can detect both gases.</a:t>
            </a:r>
            <a:endParaRPr lang="en-US" sz="1750" dirty="0"/>
          </a:p>
        </p:txBody>
      </p:sp>
      <p:pic>
        <p:nvPicPr>
          <p:cNvPr id="6" name="Image 2" descr="preencoded.png"/>
          <p:cNvPicPr>
            <a:picLocks noChangeAspect="1"/>
          </p:cNvPicPr>
          <p:nvPr/>
        </p:nvPicPr>
        <p:blipFill>
          <a:blip r:embed="rId4"/>
          <a:stretch>
            <a:fillRect/>
          </a:stretch>
        </p:blipFill>
        <p:spPr>
          <a:xfrm>
            <a:off x="793790" y="5179457"/>
            <a:ext cx="566976" cy="566976"/>
          </a:xfrm>
          <a:prstGeom prst="rect">
            <a:avLst/>
          </a:prstGeom>
        </p:spPr>
      </p:pic>
      <p:sp>
        <p:nvSpPr>
          <p:cNvPr id="7" name="Text 2"/>
          <p:cNvSpPr/>
          <p:nvPr/>
        </p:nvSpPr>
        <p:spPr>
          <a:xfrm>
            <a:off x="793790" y="59732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LPG Sources</a:t>
            </a:r>
            <a:endParaRPr lang="en-US" sz="2200" dirty="0"/>
          </a:p>
        </p:txBody>
      </p:sp>
      <p:sp>
        <p:nvSpPr>
          <p:cNvPr id="8" name="Text 3"/>
          <p:cNvSpPr/>
          <p:nvPr/>
        </p:nvSpPr>
        <p:spPr>
          <a:xfrm>
            <a:off x="793790" y="6463665"/>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LPG is commonly used for cooking and heating.</a:t>
            </a:r>
            <a:endParaRPr lang="en-US" sz="1750" dirty="0"/>
          </a:p>
        </p:txBody>
      </p:sp>
      <p:pic>
        <p:nvPicPr>
          <p:cNvPr id="9" name="Image 3" descr="preencoded.png"/>
          <p:cNvPicPr>
            <a:picLocks noChangeAspect="1"/>
          </p:cNvPicPr>
          <p:nvPr/>
        </p:nvPicPr>
        <p:blipFill>
          <a:blip r:embed="rId5"/>
          <a:stretch>
            <a:fillRect/>
          </a:stretch>
        </p:blipFill>
        <p:spPr>
          <a:xfrm>
            <a:off x="5254704" y="5179457"/>
            <a:ext cx="566976" cy="566976"/>
          </a:xfrm>
          <a:prstGeom prst="rect">
            <a:avLst/>
          </a:prstGeom>
        </p:spPr>
      </p:pic>
      <p:sp>
        <p:nvSpPr>
          <p:cNvPr id="10" name="Text 4"/>
          <p:cNvSpPr/>
          <p:nvPr/>
        </p:nvSpPr>
        <p:spPr>
          <a:xfrm>
            <a:off x="5254704" y="59732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Methane Sources</a:t>
            </a:r>
            <a:endParaRPr lang="en-US" sz="2200" dirty="0"/>
          </a:p>
        </p:txBody>
      </p:sp>
      <p:sp>
        <p:nvSpPr>
          <p:cNvPr id="11" name="Text 5"/>
          <p:cNvSpPr/>
          <p:nvPr/>
        </p:nvSpPr>
        <p:spPr>
          <a:xfrm>
            <a:off x="5254704" y="6463665"/>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Methane is a natural gas that is also used for cooking and heating.</a:t>
            </a:r>
            <a:endParaRPr lang="en-US" sz="1750" dirty="0"/>
          </a:p>
        </p:txBody>
      </p:sp>
      <p:pic>
        <p:nvPicPr>
          <p:cNvPr id="12" name="Image 4" descr="preencoded.png"/>
          <p:cNvPicPr>
            <a:picLocks noChangeAspect="1"/>
          </p:cNvPicPr>
          <p:nvPr/>
        </p:nvPicPr>
        <p:blipFill>
          <a:blip r:embed="rId6"/>
          <a:stretch>
            <a:fillRect/>
          </a:stretch>
        </p:blipFill>
        <p:spPr>
          <a:xfrm>
            <a:off x="9715738" y="5179457"/>
            <a:ext cx="566976" cy="566976"/>
          </a:xfrm>
          <a:prstGeom prst="rect">
            <a:avLst/>
          </a:prstGeom>
        </p:spPr>
      </p:pic>
      <p:sp>
        <p:nvSpPr>
          <p:cNvPr id="13" name="Text 6"/>
          <p:cNvSpPr/>
          <p:nvPr/>
        </p:nvSpPr>
        <p:spPr>
          <a:xfrm>
            <a:off x="9715738" y="59732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pitchFamily="34" charset="0"/>
                <a:ea typeface="Saira" pitchFamily="34" charset="-122"/>
                <a:cs typeface="Saira" pitchFamily="34" charset="-120"/>
              </a:rPr>
              <a:t>Safety Measures</a:t>
            </a:r>
            <a:endParaRPr lang="en-US" sz="2200" dirty="0"/>
          </a:p>
        </p:txBody>
      </p:sp>
      <p:sp>
        <p:nvSpPr>
          <p:cNvPr id="14" name="Text 7"/>
          <p:cNvSpPr/>
          <p:nvPr/>
        </p:nvSpPr>
        <p:spPr>
          <a:xfrm>
            <a:off x="9715738" y="6463665"/>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Detecting leaks early is crucial for preventing accidents and ensuring safety.</a:t>
            </a:r>
            <a:endParaRPr lang="en-US" sz="1750" dirty="0"/>
          </a:p>
        </p:txBody>
      </p:sp>
      <p:sp>
        <p:nvSpPr>
          <p:cNvPr id="15" name="Rectangle 14">
            <a:extLst>
              <a:ext uri="{FF2B5EF4-FFF2-40B4-BE49-F238E27FC236}">
                <a16:creationId xmlns:a16="http://schemas.microsoft.com/office/drawing/2014/main" id="{01391EC3-94A2-2344-CD0D-3E9F89B8866C}"/>
              </a:ext>
            </a:extLst>
          </p:cNvPr>
          <p:cNvSpPr/>
          <p:nvPr/>
        </p:nvSpPr>
        <p:spPr>
          <a:xfrm>
            <a:off x="12717838" y="7629307"/>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098" name="Picture 2" descr="Commercial LPG gas cylinders prices slashed by nearly Rs 100 | Check new  rates here - CNBC TV18">
            <a:extLst>
              <a:ext uri="{FF2B5EF4-FFF2-40B4-BE49-F238E27FC236}">
                <a16:creationId xmlns:a16="http://schemas.microsoft.com/office/drawing/2014/main" id="{C03DCA63-E85F-2224-7264-2B0B66BD6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7033" y="149597"/>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4F33BE8-8D9E-41ED-CB85-216572B7A7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066" y="140613"/>
            <a:ext cx="4394254" cy="2923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106478" y="487204"/>
            <a:ext cx="5561767" cy="553641"/>
          </a:xfrm>
          <a:prstGeom prst="rect">
            <a:avLst/>
          </a:prstGeom>
          <a:noFill/>
          <a:ln/>
        </p:spPr>
        <p:txBody>
          <a:bodyPr wrap="none" lIns="0" tIns="0" rIns="0" bIns="0" rtlCol="0" anchor="t"/>
          <a:lstStyle/>
          <a:p>
            <a:pPr marL="0" indent="0">
              <a:lnSpc>
                <a:spcPts val="4350"/>
              </a:lnSpc>
              <a:buNone/>
            </a:pPr>
            <a:r>
              <a:rPr lang="en-US" sz="3450" dirty="0">
                <a:solidFill>
                  <a:srgbClr val="FFFFFF"/>
                </a:solidFill>
                <a:latin typeface="Saira" pitchFamily="34" charset="0"/>
                <a:ea typeface="Saira" pitchFamily="34" charset="-122"/>
                <a:cs typeface="Saira" pitchFamily="34" charset="-120"/>
              </a:rPr>
              <a:t>Gas Generation Techniques</a:t>
            </a:r>
            <a:endParaRPr lang="en-US" sz="3450" dirty="0"/>
          </a:p>
        </p:txBody>
      </p:sp>
      <p:sp>
        <p:nvSpPr>
          <p:cNvPr id="5" name="Text 1"/>
          <p:cNvSpPr/>
          <p:nvPr/>
        </p:nvSpPr>
        <p:spPr>
          <a:xfrm>
            <a:off x="6106478" y="1306592"/>
            <a:ext cx="7903845" cy="566738"/>
          </a:xfrm>
          <a:prstGeom prst="rect">
            <a:avLst/>
          </a:prstGeom>
          <a:noFill/>
          <a:ln/>
        </p:spPr>
        <p:txBody>
          <a:bodyPr wrap="square" lIns="0" tIns="0" rIns="0" bIns="0" rtlCol="0" anchor="t"/>
          <a:lstStyle/>
          <a:p>
            <a:pPr marL="0" indent="0">
              <a:lnSpc>
                <a:spcPts val="2200"/>
              </a:lnSpc>
              <a:buNone/>
            </a:pPr>
            <a:r>
              <a:rPr lang="en-US" sz="1350" dirty="0">
                <a:solidFill>
                  <a:srgbClr val="E5E0DF"/>
                </a:solidFill>
                <a:latin typeface="Roboto" pitchFamily="34" charset="0"/>
                <a:ea typeface="Roboto" pitchFamily="34" charset="-122"/>
                <a:cs typeface="Roboto" pitchFamily="34" charset="-120"/>
              </a:rPr>
              <a:t>We employ various methods to generate specific gases for testing our gas detection system. This allows us to accurately calibrate and verify the performance of our sensors.</a:t>
            </a:r>
            <a:endParaRPr lang="en-US" sz="1350" dirty="0"/>
          </a:p>
        </p:txBody>
      </p:sp>
      <p:pic>
        <p:nvPicPr>
          <p:cNvPr id="6" name="Image 2" descr="preencoded.png"/>
          <p:cNvPicPr>
            <a:picLocks noChangeAspect="1"/>
          </p:cNvPicPr>
          <p:nvPr/>
        </p:nvPicPr>
        <p:blipFill>
          <a:blip r:embed="rId4"/>
          <a:stretch>
            <a:fillRect/>
          </a:stretch>
        </p:blipFill>
        <p:spPr>
          <a:xfrm>
            <a:off x="6106478" y="2072640"/>
            <a:ext cx="885825" cy="1417439"/>
          </a:xfrm>
          <a:prstGeom prst="rect">
            <a:avLst/>
          </a:prstGeom>
        </p:spPr>
      </p:pic>
      <p:sp>
        <p:nvSpPr>
          <p:cNvPr id="7" name="Text 2"/>
          <p:cNvSpPr/>
          <p:nvPr/>
        </p:nvSpPr>
        <p:spPr>
          <a:xfrm>
            <a:off x="7258050" y="2249805"/>
            <a:ext cx="2214682" cy="27682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pitchFamily="34" charset="0"/>
                <a:ea typeface="Saira" pitchFamily="34" charset="-122"/>
                <a:cs typeface="Saira" pitchFamily="34" charset="-120"/>
              </a:rPr>
              <a:t>CO</a:t>
            </a:r>
            <a:endParaRPr lang="en-US" sz="1700" dirty="0"/>
          </a:p>
        </p:txBody>
      </p:sp>
      <p:sp>
        <p:nvSpPr>
          <p:cNvPr id="8" name="Text 3"/>
          <p:cNvSpPr/>
          <p:nvPr/>
        </p:nvSpPr>
        <p:spPr>
          <a:xfrm>
            <a:off x="7258050" y="2632829"/>
            <a:ext cx="6752273" cy="28336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Exhaust fumes from a running car or a burning candle.</a:t>
            </a:r>
            <a:endParaRPr lang="en-US" sz="1350" dirty="0"/>
          </a:p>
        </p:txBody>
      </p:sp>
      <p:pic>
        <p:nvPicPr>
          <p:cNvPr id="9" name="Image 3" descr="preencoded.png"/>
          <p:cNvPicPr>
            <a:picLocks noChangeAspect="1"/>
          </p:cNvPicPr>
          <p:nvPr/>
        </p:nvPicPr>
        <p:blipFill>
          <a:blip r:embed="rId5"/>
          <a:stretch>
            <a:fillRect/>
          </a:stretch>
        </p:blipFill>
        <p:spPr>
          <a:xfrm>
            <a:off x="6106478" y="3490079"/>
            <a:ext cx="885825" cy="1417439"/>
          </a:xfrm>
          <a:prstGeom prst="rect">
            <a:avLst/>
          </a:prstGeom>
        </p:spPr>
      </p:pic>
      <p:sp>
        <p:nvSpPr>
          <p:cNvPr id="10" name="Text 4"/>
          <p:cNvSpPr/>
          <p:nvPr/>
        </p:nvSpPr>
        <p:spPr>
          <a:xfrm>
            <a:off x="7258050" y="3667244"/>
            <a:ext cx="2214682" cy="27682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pitchFamily="34" charset="0"/>
                <a:ea typeface="Saira" pitchFamily="34" charset="-122"/>
                <a:cs typeface="Saira" pitchFamily="34" charset="-120"/>
              </a:rPr>
              <a:t>LPG &amp; Methane</a:t>
            </a:r>
            <a:endParaRPr lang="en-US" sz="1700" dirty="0"/>
          </a:p>
        </p:txBody>
      </p:sp>
      <p:sp>
        <p:nvSpPr>
          <p:cNvPr id="11" name="Text 5"/>
          <p:cNvSpPr/>
          <p:nvPr/>
        </p:nvSpPr>
        <p:spPr>
          <a:xfrm>
            <a:off x="7258050" y="4050268"/>
            <a:ext cx="6752273" cy="28336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Burning gas from a stove or a gas cylinder.</a:t>
            </a:r>
            <a:endParaRPr lang="en-US" sz="1350" dirty="0"/>
          </a:p>
        </p:txBody>
      </p:sp>
      <p:pic>
        <p:nvPicPr>
          <p:cNvPr id="12" name="Image 4" descr="preencoded.png"/>
          <p:cNvPicPr>
            <a:picLocks noChangeAspect="1"/>
          </p:cNvPicPr>
          <p:nvPr/>
        </p:nvPicPr>
        <p:blipFill>
          <a:blip r:embed="rId6"/>
          <a:stretch>
            <a:fillRect/>
          </a:stretch>
        </p:blipFill>
        <p:spPr>
          <a:xfrm>
            <a:off x="6106478" y="4907518"/>
            <a:ext cx="885825" cy="1417439"/>
          </a:xfrm>
          <a:prstGeom prst="rect">
            <a:avLst/>
          </a:prstGeom>
        </p:spPr>
      </p:pic>
      <p:sp>
        <p:nvSpPr>
          <p:cNvPr id="13" name="Text 6"/>
          <p:cNvSpPr/>
          <p:nvPr/>
        </p:nvSpPr>
        <p:spPr>
          <a:xfrm>
            <a:off x="7258050" y="5084683"/>
            <a:ext cx="2214682" cy="27682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pitchFamily="34" charset="0"/>
                <a:ea typeface="Saira" pitchFamily="34" charset="-122"/>
                <a:cs typeface="Saira" pitchFamily="34" charset="-120"/>
              </a:rPr>
              <a:t>Alcohol</a:t>
            </a:r>
            <a:endParaRPr lang="en-US" sz="1700" dirty="0"/>
          </a:p>
        </p:txBody>
      </p:sp>
      <p:sp>
        <p:nvSpPr>
          <p:cNvPr id="14" name="Text 7"/>
          <p:cNvSpPr/>
          <p:nvPr/>
        </p:nvSpPr>
        <p:spPr>
          <a:xfrm>
            <a:off x="7258050" y="5467707"/>
            <a:ext cx="6752273" cy="28336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Evaporation of alcohol from hand sanitizer.</a:t>
            </a:r>
            <a:endParaRPr lang="en-US" sz="1350" dirty="0"/>
          </a:p>
        </p:txBody>
      </p:sp>
      <p:pic>
        <p:nvPicPr>
          <p:cNvPr id="15" name="Image 5" descr="preencoded.png"/>
          <p:cNvPicPr>
            <a:picLocks noChangeAspect="1"/>
          </p:cNvPicPr>
          <p:nvPr/>
        </p:nvPicPr>
        <p:blipFill>
          <a:blip r:embed="rId7"/>
          <a:stretch>
            <a:fillRect/>
          </a:stretch>
        </p:blipFill>
        <p:spPr>
          <a:xfrm>
            <a:off x="6106478" y="6324957"/>
            <a:ext cx="885825" cy="1417439"/>
          </a:xfrm>
          <a:prstGeom prst="rect">
            <a:avLst/>
          </a:prstGeom>
        </p:spPr>
      </p:pic>
      <p:sp>
        <p:nvSpPr>
          <p:cNvPr id="16" name="Text 8"/>
          <p:cNvSpPr/>
          <p:nvPr/>
        </p:nvSpPr>
        <p:spPr>
          <a:xfrm>
            <a:off x="7258050" y="6502122"/>
            <a:ext cx="2214682" cy="27682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Saira" pitchFamily="34" charset="0"/>
                <a:ea typeface="Saira" pitchFamily="34" charset="-122"/>
                <a:cs typeface="Saira" pitchFamily="34" charset="-120"/>
              </a:rPr>
              <a:t>Ammonia</a:t>
            </a:r>
            <a:endParaRPr lang="en-US" sz="1700" dirty="0"/>
          </a:p>
        </p:txBody>
      </p:sp>
      <p:sp>
        <p:nvSpPr>
          <p:cNvPr id="17" name="Text 9"/>
          <p:cNvSpPr/>
          <p:nvPr/>
        </p:nvSpPr>
        <p:spPr>
          <a:xfrm>
            <a:off x="7258050" y="6885146"/>
            <a:ext cx="6752273" cy="28336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pitchFamily="34" charset="0"/>
                <a:ea typeface="Roboto" pitchFamily="34" charset="-122"/>
                <a:cs typeface="Roboto" pitchFamily="34" charset="-120"/>
              </a:rPr>
              <a:t>Ammonia-based cleaners release ammonia fumes.</a:t>
            </a:r>
            <a:endParaRPr lang="en-US" sz="1350" dirty="0"/>
          </a:p>
        </p:txBody>
      </p:sp>
      <p:sp>
        <p:nvSpPr>
          <p:cNvPr id="18" name="Rectangle 17">
            <a:extLst>
              <a:ext uri="{FF2B5EF4-FFF2-40B4-BE49-F238E27FC236}">
                <a16:creationId xmlns:a16="http://schemas.microsoft.com/office/drawing/2014/main" id="{0B040CAD-A799-6C90-9B28-BF0A1A7BDFE8}"/>
              </a:ext>
            </a:extLst>
          </p:cNvPr>
          <p:cNvSpPr/>
          <p:nvPr/>
        </p:nvSpPr>
        <p:spPr>
          <a:xfrm>
            <a:off x="12717838" y="7629307"/>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A1C865-E3D9-E673-A926-3611DF5F3C60}"/>
              </a:ext>
            </a:extLst>
          </p:cNvPr>
          <p:cNvSpPr txBox="1"/>
          <p:nvPr/>
        </p:nvSpPr>
        <p:spPr>
          <a:xfrm>
            <a:off x="3693319" y="319490"/>
            <a:ext cx="6683736" cy="523220"/>
          </a:xfrm>
          <a:prstGeom prst="rect">
            <a:avLst/>
          </a:prstGeom>
          <a:noFill/>
        </p:spPr>
        <p:txBody>
          <a:bodyPr wrap="square" rtlCol="0">
            <a:spAutoFit/>
          </a:bodyPr>
          <a:lstStyle/>
          <a:p>
            <a:r>
              <a:rPr lang="en-US" sz="2800" dirty="0">
                <a:solidFill>
                  <a:schemeClr val="bg1"/>
                </a:solidFill>
                <a:highlight>
                  <a:srgbClr val="000000"/>
                </a:highlight>
              </a:rPr>
              <a:t>Week 1/2 - Data Collection (Raw Data) </a:t>
            </a:r>
            <a:endParaRPr lang="en-IN" sz="2800" dirty="0">
              <a:solidFill>
                <a:schemeClr val="bg1"/>
              </a:solidFill>
              <a:highlight>
                <a:srgbClr val="000000"/>
              </a:highlight>
            </a:endParaRPr>
          </a:p>
        </p:txBody>
      </p:sp>
      <p:sp>
        <p:nvSpPr>
          <p:cNvPr id="5" name="Rectangle 4">
            <a:extLst>
              <a:ext uri="{FF2B5EF4-FFF2-40B4-BE49-F238E27FC236}">
                <a16:creationId xmlns:a16="http://schemas.microsoft.com/office/drawing/2014/main" id="{D3F4A2BC-94F8-1BD3-DB6F-BC2F8DF86284}"/>
              </a:ext>
            </a:extLst>
          </p:cNvPr>
          <p:cNvSpPr/>
          <p:nvPr/>
        </p:nvSpPr>
        <p:spPr>
          <a:xfrm>
            <a:off x="12717838" y="7629307"/>
            <a:ext cx="1828800" cy="5374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34A94CA-B3B3-348E-E374-3AFEFC400285}"/>
              </a:ext>
            </a:extLst>
          </p:cNvPr>
          <p:cNvPicPr>
            <a:picLocks noChangeAspect="1"/>
          </p:cNvPicPr>
          <p:nvPr/>
        </p:nvPicPr>
        <p:blipFill>
          <a:blip r:embed="rId2"/>
          <a:stretch>
            <a:fillRect/>
          </a:stretch>
        </p:blipFill>
        <p:spPr>
          <a:xfrm>
            <a:off x="1897255" y="942975"/>
            <a:ext cx="10327999" cy="7286625"/>
          </a:xfrm>
          <a:prstGeom prst="rect">
            <a:avLst/>
          </a:prstGeom>
        </p:spPr>
      </p:pic>
    </p:spTree>
    <p:extLst>
      <p:ext uri="{BB962C8B-B14F-4D97-AF65-F5344CB8AC3E}">
        <p14:creationId xmlns:p14="http://schemas.microsoft.com/office/powerpoint/2010/main" val="3185029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7867</TotalTime>
  <Words>836</Words>
  <Application>Microsoft Office PowerPoint</Application>
  <PresentationFormat>Custom</PresentationFormat>
  <Paragraphs>117</Paragraphs>
  <Slides>36</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Roboto</vt:lpstr>
      <vt:lpstr>Wingdings</vt:lpstr>
      <vt:lpstr>Saira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Inesh Dheer</cp:lastModifiedBy>
  <cp:revision>15</cp:revision>
  <dcterms:created xsi:type="dcterms:W3CDTF">2024-09-03T10:26:57Z</dcterms:created>
  <dcterms:modified xsi:type="dcterms:W3CDTF">2024-09-17T09:22:07Z</dcterms:modified>
</cp:coreProperties>
</file>